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7" r:id="rId3"/>
    <p:sldId id="272" r:id="rId4"/>
    <p:sldId id="273" r:id="rId5"/>
    <p:sldId id="274" r:id="rId6"/>
    <p:sldId id="276" r:id="rId7"/>
    <p:sldId id="287" r:id="rId8"/>
    <p:sldId id="259" r:id="rId9"/>
    <p:sldId id="277" r:id="rId10"/>
    <p:sldId id="278" r:id="rId11"/>
    <p:sldId id="279" r:id="rId12"/>
    <p:sldId id="280" r:id="rId13"/>
    <p:sldId id="281" r:id="rId14"/>
    <p:sldId id="282" r:id="rId15"/>
    <p:sldId id="283" r:id="rId16"/>
    <p:sldId id="284" r:id="rId17"/>
    <p:sldId id="285" r:id="rId18"/>
    <p:sldId id="286" r:id="rId19"/>
    <p:sldId id="28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88007" autoAdjust="0"/>
  </p:normalViewPr>
  <p:slideViewPr>
    <p:cSldViewPr snapToGrid="0">
      <p:cViewPr>
        <p:scale>
          <a:sx n="70" d="100"/>
          <a:sy n="70" d="100"/>
        </p:scale>
        <p:origin x="660" y="-72"/>
      </p:cViewPr>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18525C-6B70-4616-9820-2CF82FFE2A79}" type="datetimeFigureOut">
              <a:rPr lang="en-GB" smtClean="0"/>
              <a:t>21/10/2017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6EEE3-AD53-41D3-B2BB-47C489C7D13C}" type="slidenum">
              <a:rPr lang="en-GB" smtClean="0"/>
              <a:t>‹#›</a:t>
            </a:fld>
            <a:endParaRPr lang="en-GB"/>
          </a:p>
        </p:txBody>
      </p:sp>
    </p:spTree>
    <p:extLst>
      <p:ext uri="{BB962C8B-B14F-4D97-AF65-F5344CB8AC3E}">
        <p14:creationId xmlns:p14="http://schemas.microsoft.com/office/powerpoint/2010/main" val="657886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lesson should take  2 – 2.5  hours: 1/  male/female differences (</a:t>
            </a:r>
            <a:r>
              <a:rPr lang="en-GB" baseline="0" dirty="0"/>
              <a:t> 20 mins)  2/  she or he? (10 –  15 mins)  3/  Opinions(10 – 15 mins)  4/ grammar summary (10 mins)  5/ Writing sentences (20 -30 mins) 6/ Vocabulary (20 mins) 7/ Reading (20-30 mins)</a:t>
            </a:r>
            <a:endParaRPr lang="en-GB" dirty="0"/>
          </a:p>
          <a:p>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696756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T  3) T  4) F  5) T</a:t>
            </a:r>
          </a:p>
        </p:txBody>
      </p:sp>
      <p:sp>
        <p:nvSpPr>
          <p:cNvPr id="4" name="Slide Number Placeholder 3"/>
          <p:cNvSpPr>
            <a:spLocks noGrp="1"/>
          </p:cNvSpPr>
          <p:nvPr>
            <p:ph type="sldNum" sz="quarter" idx="10"/>
          </p:nvPr>
        </p:nvSpPr>
        <p:spPr/>
        <p:txBody>
          <a:bodyPr/>
          <a:lstStyle/>
          <a:p>
            <a:fld id="{93F6EEE3-AD53-41D3-B2BB-47C489C7D13C}" type="slidenum">
              <a:rPr lang="en-GB" smtClean="0"/>
              <a:t>10</a:t>
            </a:fld>
            <a:endParaRPr lang="en-GB"/>
          </a:p>
        </p:txBody>
      </p:sp>
    </p:spTree>
    <p:extLst>
      <p:ext uri="{BB962C8B-B14F-4D97-AF65-F5344CB8AC3E}">
        <p14:creationId xmlns:p14="http://schemas.microsoft.com/office/powerpoint/2010/main" val="1443313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F  2) F  3)  F  4) T</a:t>
            </a:r>
          </a:p>
        </p:txBody>
      </p:sp>
      <p:sp>
        <p:nvSpPr>
          <p:cNvPr id="4" name="Slide Number Placeholder 3"/>
          <p:cNvSpPr>
            <a:spLocks noGrp="1"/>
          </p:cNvSpPr>
          <p:nvPr>
            <p:ph type="sldNum" sz="quarter" idx="10"/>
          </p:nvPr>
        </p:nvSpPr>
        <p:spPr/>
        <p:txBody>
          <a:bodyPr/>
          <a:lstStyle/>
          <a:p>
            <a:fld id="{93F6EEE3-AD53-41D3-B2BB-47C489C7D13C}" type="slidenum">
              <a:rPr lang="en-GB" smtClean="0"/>
              <a:t>11</a:t>
            </a:fld>
            <a:endParaRPr lang="en-GB"/>
          </a:p>
        </p:txBody>
      </p:sp>
    </p:spTree>
    <p:extLst>
      <p:ext uri="{BB962C8B-B14F-4D97-AF65-F5344CB8AC3E}">
        <p14:creationId xmlns:p14="http://schemas.microsoft.com/office/powerpoint/2010/main" val="2565965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 2) F  3) T 4) T</a:t>
            </a:r>
          </a:p>
        </p:txBody>
      </p:sp>
      <p:sp>
        <p:nvSpPr>
          <p:cNvPr id="4" name="Slide Number Placeholder 3"/>
          <p:cNvSpPr>
            <a:spLocks noGrp="1"/>
          </p:cNvSpPr>
          <p:nvPr>
            <p:ph type="sldNum" sz="quarter" idx="10"/>
          </p:nvPr>
        </p:nvSpPr>
        <p:spPr/>
        <p:txBody>
          <a:bodyPr/>
          <a:lstStyle/>
          <a:p>
            <a:fld id="{93F6EEE3-AD53-41D3-B2BB-47C489C7D13C}" type="slidenum">
              <a:rPr lang="en-GB" smtClean="0"/>
              <a:t>12</a:t>
            </a:fld>
            <a:endParaRPr lang="en-GB"/>
          </a:p>
        </p:txBody>
      </p:sp>
    </p:spTree>
    <p:extLst>
      <p:ext uri="{BB962C8B-B14F-4D97-AF65-F5344CB8AC3E}">
        <p14:creationId xmlns:p14="http://schemas.microsoft.com/office/powerpoint/2010/main" val="2777255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F  2)  F  3)  F  4)  T</a:t>
            </a:r>
          </a:p>
        </p:txBody>
      </p:sp>
      <p:sp>
        <p:nvSpPr>
          <p:cNvPr id="4" name="Slide Number Placeholder 3"/>
          <p:cNvSpPr>
            <a:spLocks noGrp="1"/>
          </p:cNvSpPr>
          <p:nvPr>
            <p:ph type="sldNum" sz="quarter" idx="10"/>
          </p:nvPr>
        </p:nvSpPr>
        <p:spPr/>
        <p:txBody>
          <a:bodyPr/>
          <a:lstStyle/>
          <a:p>
            <a:fld id="{93F6EEE3-AD53-41D3-B2BB-47C489C7D13C}" type="slidenum">
              <a:rPr lang="en-GB" smtClean="0"/>
              <a:t>13</a:t>
            </a:fld>
            <a:endParaRPr lang="en-GB"/>
          </a:p>
        </p:txBody>
      </p:sp>
    </p:spTree>
    <p:extLst>
      <p:ext uri="{BB962C8B-B14F-4D97-AF65-F5344CB8AC3E}">
        <p14:creationId xmlns:p14="http://schemas.microsoft.com/office/powerpoint/2010/main" val="1498335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 talkative  b) laconic  c)  perpetuate   d) snippets   e) conclusive f</a:t>
            </a:r>
            <a:r>
              <a:rPr lang="en-GB"/>
              <a:t>) discredited</a:t>
            </a:r>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19</a:t>
            </a:fld>
            <a:endParaRPr lang="en-GB"/>
          </a:p>
        </p:txBody>
      </p:sp>
    </p:spTree>
    <p:extLst>
      <p:ext uri="{BB962C8B-B14F-4D97-AF65-F5344CB8AC3E}">
        <p14:creationId xmlns:p14="http://schemas.microsoft.com/office/powerpoint/2010/main" val="823538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significance of the symbols – male &amp; female, Mars &amp; Venus. Elicit the activities for the lesson. Key: Speaking, Vocabulary, Grammar, Writing, &amp; Reading</a:t>
            </a:r>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211175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a:t>
            </a:r>
            <a:r>
              <a:rPr lang="en-GB" dirty="0" err="1"/>
              <a:t>paiors</a:t>
            </a:r>
            <a:r>
              <a:rPr lang="en-GB" dirty="0"/>
              <a:t>/groups make lists in the three areas. Get an example of each first</a:t>
            </a:r>
          </a:p>
        </p:txBody>
      </p:sp>
      <p:sp>
        <p:nvSpPr>
          <p:cNvPr id="4" name="Slide Number Placeholder 3"/>
          <p:cNvSpPr>
            <a:spLocks noGrp="1"/>
          </p:cNvSpPr>
          <p:nvPr>
            <p:ph type="sldNum" sz="quarter" idx="10"/>
          </p:nvPr>
        </p:nvSpPr>
        <p:spPr/>
        <p:txBody>
          <a:bodyPr/>
          <a:lstStyle/>
          <a:p>
            <a:fld id="{93F6EEE3-AD53-41D3-B2BB-47C489C7D13C}" type="slidenum">
              <a:rPr lang="en-GB" smtClean="0"/>
              <a:t>3</a:t>
            </a:fld>
            <a:endParaRPr lang="en-GB"/>
          </a:p>
        </p:txBody>
      </p:sp>
    </p:spTree>
    <p:extLst>
      <p:ext uri="{BB962C8B-B14F-4D97-AF65-F5344CB8AC3E}">
        <p14:creationId xmlns:p14="http://schemas.microsoft.com/office/powerpoint/2010/main" val="3683947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 decide on </a:t>
            </a:r>
            <a:r>
              <a:rPr lang="en-GB" dirty="0" err="1"/>
              <a:t>whythr</a:t>
            </a:r>
            <a:r>
              <a:rPr lang="en-GB" dirty="0"/>
              <a:t> to fill the gaps with </a:t>
            </a:r>
            <a:r>
              <a:rPr lang="en-GB" i="1" dirty="0"/>
              <a:t>she</a:t>
            </a:r>
            <a:r>
              <a:rPr lang="en-GB" dirty="0"/>
              <a:t> or </a:t>
            </a:r>
            <a:r>
              <a:rPr lang="en-GB" i="1" dirty="0"/>
              <a:t>he</a:t>
            </a:r>
            <a:r>
              <a:rPr lang="en-GB" i="0" dirty="0"/>
              <a:t>  Then have a class discussion on who chose what and why</a:t>
            </a:r>
            <a:endParaRPr lang="en-GB" i="1" dirty="0"/>
          </a:p>
        </p:txBody>
      </p:sp>
      <p:sp>
        <p:nvSpPr>
          <p:cNvPr id="4" name="Slide Number Placeholder 3"/>
          <p:cNvSpPr>
            <a:spLocks noGrp="1"/>
          </p:cNvSpPr>
          <p:nvPr>
            <p:ph type="sldNum" sz="quarter" idx="10"/>
          </p:nvPr>
        </p:nvSpPr>
        <p:spPr/>
        <p:txBody>
          <a:bodyPr/>
          <a:lstStyle/>
          <a:p>
            <a:fld id="{93F6EEE3-AD53-41D3-B2BB-47C489C7D13C}" type="slidenum">
              <a:rPr lang="en-GB" smtClean="0"/>
              <a:t>4</a:t>
            </a:fld>
            <a:endParaRPr lang="en-GB"/>
          </a:p>
        </p:txBody>
      </p:sp>
    </p:spTree>
    <p:extLst>
      <p:ext uri="{BB962C8B-B14F-4D97-AF65-F5344CB8AC3E}">
        <p14:creationId xmlns:p14="http://schemas.microsoft.com/office/powerpoint/2010/main" val="994792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create a sentence from the word pool using the coloured words once in each sentence to talk about generalisations. Key: Generally women are better drivers. Women tend to be better drivers. It’s a generalisation but we can say that women are better drivers. We can generalise and say women are better drivers. There is a tendency for women to be better drivers.</a:t>
            </a:r>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17516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Referring to the 5 sentences, </a:t>
            </a:r>
            <a:r>
              <a:rPr lang="en-GB" dirty="0" err="1"/>
              <a:t>ss</a:t>
            </a:r>
            <a:r>
              <a:rPr lang="en-GB" dirty="0"/>
              <a:t> complete the grammar analyses. Key: 1) sentence 2) tend  3) tendency / for  4) generalisation  5) generalise</a:t>
            </a:r>
          </a:p>
        </p:txBody>
      </p:sp>
      <p:sp>
        <p:nvSpPr>
          <p:cNvPr id="4" name="Slide Number Placeholder 3"/>
          <p:cNvSpPr>
            <a:spLocks noGrp="1"/>
          </p:cNvSpPr>
          <p:nvPr>
            <p:ph type="sldNum" sz="quarter" idx="10"/>
          </p:nvPr>
        </p:nvSpPr>
        <p:spPr/>
        <p:txBody>
          <a:bodyPr/>
          <a:lstStyle/>
          <a:p>
            <a:fld id="{93F6EEE3-AD53-41D3-B2BB-47C489C7D13C}" type="slidenum">
              <a:rPr lang="en-GB" smtClean="0"/>
              <a:t>6</a:t>
            </a:fld>
            <a:endParaRPr lang="en-GB"/>
          </a:p>
        </p:txBody>
      </p:sp>
    </p:spTree>
    <p:extLst>
      <p:ext uri="{BB962C8B-B14F-4D97-AF65-F5344CB8AC3E}">
        <p14:creationId xmlns:p14="http://schemas.microsoft.com/office/powerpoint/2010/main" val="29391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working individually or in pairs/groups write sentences referring back to slide 3’s ideas and the structures on slide 5.</a:t>
            </a:r>
          </a:p>
        </p:txBody>
      </p:sp>
      <p:sp>
        <p:nvSpPr>
          <p:cNvPr id="4" name="Slide Number Placeholder 3"/>
          <p:cNvSpPr>
            <a:spLocks noGrp="1"/>
          </p:cNvSpPr>
          <p:nvPr>
            <p:ph type="sldNum" sz="quarter" idx="10"/>
          </p:nvPr>
        </p:nvSpPr>
        <p:spPr/>
        <p:txBody>
          <a:bodyPr/>
          <a:lstStyle/>
          <a:p>
            <a:fld id="{93F6EEE3-AD53-41D3-B2BB-47C489C7D13C}" type="slidenum">
              <a:rPr lang="en-GB" smtClean="0"/>
              <a:t>7</a:t>
            </a:fld>
            <a:endParaRPr lang="en-GB"/>
          </a:p>
        </p:txBody>
      </p:sp>
    </p:spTree>
    <p:extLst>
      <p:ext uri="{BB962C8B-B14F-4D97-AF65-F5344CB8AC3E}">
        <p14:creationId xmlns:p14="http://schemas.microsoft.com/office/powerpoint/2010/main" val="3244800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9    b) 3   c) 7   d) 10  e) 8   f) 5   g) 4  h) 1  </a:t>
            </a:r>
            <a:r>
              <a:rPr lang="en-GB" dirty="0" err="1"/>
              <a:t>i</a:t>
            </a:r>
            <a:r>
              <a:rPr lang="en-GB" dirty="0"/>
              <a:t>) 2  j) 6 k) 11</a:t>
            </a:r>
          </a:p>
        </p:txBody>
      </p:sp>
      <p:sp>
        <p:nvSpPr>
          <p:cNvPr id="4" name="Slide Number Placeholder 3"/>
          <p:cNvSpPr>
            <a:spLocks noGrp="1"/>
          </p:cNvSpPr>
          <p:nvPr>
            <p:ph type="sldNum" sz="quarter" idx="10"/>
          </p:nvPr>
        </p:nvSpPr>
        <p:spPr/>
        <p:txBody>
          <a:bodyPr/>
          <a:lstStyle/>
          <a:p>
            <a:fld id="{93F6EEE3-AD53-41D3-B2BB-47C489C7D13C}" type="slidenum">
              <a:rPr lang="en-GB" smtClean="0"/>
              <a:t>8</a:t>
            </a:fld>
            <a:endParaRPr lang="en-GB"/>
          </a:p>
        </p:txBody>
      </p:sp>
    </p:spTree>
    <p:extLst>
      <p:ext uri="{BB962C8B-B14F-4D97-AF65-F5344CB8AC3E}">
        <p14:creationId xmlns:p14="http://schemas.microsoft.com/office/powerpoint/2010/main" val="3005079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work in  5 groups and read the same text - Text 1, 2, 3, 4 , or 5. They compare answers in groups and then one from  each group get together to share information. Key Text 1: 1) T 2) F 3) T 4) T 5) F</a:t>
            </a:r>
          </a:p>
        </p:txBody>
      </p:sp>
      <p:sp>
        <p:nvSpPr>
          <p:cNvPr id="4" name="Slide Number Placeholder 3"/>
          <p:cNvSpPr>
            <a:spLocks noGrp="1"/>
          </p:cNvSpPr>
          <p:nvPr>
            <p:ph type="sldNum" sz="quarter" idx="10"/>
          </p:nvPr>
        </p:nvSpPr>
        <p:spPr/>
        <p:txBody>
          <a:bodyPr/>
          <a:lstStyle/>
          <a:p>
            <a:fld id="{93F6EEE3-AD53-41D3-B2BB-47C489C7D13C}" type="slidenum">
              <a:rPr lang="en-GB" smtClean="0"/>
              <a:t>9</a:t>
            </a:fld>
            <a:endParaRPr lang="en-GB"/>
          </a:p>
        </p:txBody>
      </p:sp>
    </p:spTree>
    <p:extLst>
      <p:ext uri="{BB962C8B-B14F-4D97-AF65-F5344CB8AC3E}">
        <p14:creationId xmlns:p14="http://schemas.microsoft.com/office/powerpoint/2010/main" val="2011464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1986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8182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521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3CE9A90-8322-4C3B-836E-6E3AF4924E61}" type="datetimeFigureOut">
              <a:rPr lang="en-GB" smtClean="0"/>
              <a:t>21/10/2017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50951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E9A90-8322-4C3B-836E-6E3AF4924E61}" type="datetimeFigureOut">
              <a:rPr lang="en-GB" smtClean="0"/>
              <a:t>21/10/2017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05504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3CE9A90-8322-4C3B-836E-6E3AF4924E61}" type="datetimeFigureOut">
              <a:rPr lang="en-GB" smtClean="0"/>
              <a:t>21/10/2017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330326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3CE9A90-8322-4C3B-836E-6E3AF4924E61}" type="datetimeFigureOut">
              <a:rPr lang="en-GB" smtClean="0"/>
              <a:t>21/10/2017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4098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3CE9A90-8322-4C3B-836E-6E3AF4924E61}" type="datetimeFigureOut">
              <a:rPr lang="en-GB" smtClean="0"/>
              <a:t>21/10/2017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45977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E9A90-8322-4C3B-836E-6E3AF4924E61}" type="datetimeFigureOut">
              <a:rPr lang="en-GB" smtClean="0"/>
              <a:t>21/10/2017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216182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21/10/2017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775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CE9A90-8322-4C3B-836E-6E3AF4924E61}" type="datetimeFigureOut">
              <a:rPr lang="en-GB" smtClean="0"/>
              <a:t>21/10/2017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8787A-5B32-43A7-84C6-E2D9B830AED1}" type="slidenum">
              <a:rPr lang="en-GB" smtClean="0"/>
              <a:t>‹#›</a:t>
            </a:fld>
            <a:endParaRPr lang="en-GB"/>
          </a:p>
        </p:txBody>
      </p:sp>
    </p:spTree>
    <p:extLst>
      <p:ext uri="{BB962C8B-B14F-4D97-AF65-F5344CB8AC3E}">
        <p14:creationId xmlns:p14="http://schemas.microsoft.com/office/powerpoint/2010/main" val="1130641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E9A90-8322-4C3B-836E-6E3AF4924E61}" type="datetimeFigureOut">
              <a:rPr lang="en-GB" smtClean="0"/>
              <a:t>21/10/2017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8787A-5B32-43A7-84C6-E2D9B830AED1}" type="slidenum">
              <a:rPr lang="en-GB" smtClean="0"/>
              <a:t>‹#›</a:t>
            </a:fld>
            <a:endParaRPr lang="en-GB"/>
          </a:p>
        </p:txBody>
      </p:sp>
    </p:spTree>
    <p:extLst>
      <p:ext uri="{BB962C8B-B14F-4D97-AF65-F5344CB8AC3E}">
        <p14:creationId xmlns:p14="http://schemas.microsoft.com/office/powerpoint/2010/main" val="30113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newint.org/columns/2016/06/01/kate-smurthwaite-on-feminism"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newint.org/features/2017/09/01/gender-stereotype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png"/><Relationship Id="rId9"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13.jp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a:bodyPr>
          <a:lstStyle/>
          <a:p>
            <a:r>
              <a:rPr lang="en-GB" sz="12000" b="1" dirty="0">
                <a:solidFill>
                  <a:srgbClr val="7030A0"/>
                </a:solidFill>
              </a:rPr>
              <a:t>Women and Men</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dirty="0"/>
              <a:t>New Internationalist Ready Lesson</a:t>
            </a:r>
          </a:p>
          <a:p>
            <a:r>
              <a:rPr lang="en-GB" sz="14400" dirty="0"/>
              <a:t>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6735607" y="241541"/>
            <a:ext cx="5456393" cy="1225402"/>
          </a:xfrm>
          <a:prstGeom prst="rect">
            <a:avLst/>
          </a:prstGeom>
        </p:spPr>
      </p:pic>
      <p:pic>
        <p:nvPicPr>
          <p:cNvPr id="6" name="Picture 5">
            <a:extLst>
              <a:ext uri="{FF2B5EF4-FFF2-40B4-BE49-F238E27FC236}">
                <a16:creationId xmlns:a16="http://schemas.microsoft.com/office/drawing/2014/main" id="{042EC685-AADC-41C3-905B-E6A5817ECE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4615" y="530462"/>
            <a:ext cx="2003280" cy="2916204"/>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604F-1B19-44E8-BBB9-575C2E724BE9}"/>
              </a:ext>
            </a:extLst>
          </p:cNvPr>
          <p:cNvSpPr>
            <a:spLocks noGrp="1"/>
          </p:cNvSpPr>
          <p:nvPr>
            <p:ph type="title"/>
          </p:nvPr>
        </p:nvSpPr>
        <p:spPr/>
        <p:txBody>
          <a:bodyPr/>
          <a:lstStyle/>
          <a:p>
            <a:r>
              <a:rPr lang="en-GB" b="1" dirty="0"/>
              <a:t>Text 2: True or false? Read and check:</a:t>
            </a:r>
          </a:p>
        </p:txBody>
      </p:sp>
      <p:sp>
        <p:nvSpPr>
          <p:cNvPr id="3" name="Content Placeholder 2">
            <a:extLst>
              <a:ext uri="{FF2B5EF4-FFF2-40B4-BE49-F238E27FC236}">
                <a16:creationId xmlns:a16="http://schemas.microsoft.com/office/drawing/2014/main" id="{4F436F8F-D88B-47C3-8C64-889A29A61C56}"/>
              </a:ext>
            </a:extLst>
          </p:cNvPr>
          <p:cNvSpPr>
            <a:spLocks noGrp="1"/>
          </p:cNvSpPr>
          <p:nvPr>
            <p:ph idx="1"/>
          </p:nvPr>
        </p:nvSpPr>
        <p:spPr/>
        <p:txBody>
          <a:bodyPr>
            <a:normAutofit fontScale="92500" lnSpcReduction="20000"/>
          </a:bodyPr>
          <a:lstStyle/>
          <a:p>
            <a:pPr marL="514350" indent="-514350">
              <a:buAutoNum type="arabicParenR"/>
            </a:pPr>
            <a:r>
              <a:rPr lang="en-GB" sz="5200" b="1" dirty="0"/>
              <a:t>Women’s favourite colour is blue.</a:t>
            </a:r>
          </a:p>
          <a:p>
            <a:pPr marL="514350" indent="-514350">
              <a:buAutoNum type="arabicParenR"/>
            </a:pPr>
            <a:r>
              <a:rPr lang="en-GB" sz="5200" b="1" dirty="0"/>
              <a:t>Men’s favourite colour is blue.</a:t>
            </a:r>
          </a:p>
          <a:p>
            <a:pPr marL="514350" indent="-514350">
              <a:buAutoNum type="arabicParenR"/>
            </a:pPr>
            <a:r>
              <a:rPr lang="en-GB" sz="5200" b="1" dirty="0"/>
              <a:t>Women like pink more than men.</a:t>
            </a:r>
          </a:p>
          <a:p>
            <a:pPr marL="514350" indent="-514350">
              <a:buAutoNum type="arabicParenR"/>
            </a:pPr>
            <a:r>
              <a:rPr lang="en-GB" sz="5200" b="1" dirty="0"/>
              <a:t>The media reported the University of Newcastle’s study accurately.</a:t>
            </a:r>
          </a:p>
          <a:p>
            <a:pPr marL="514350" indent="-514350">
              <a:buAutoNum type="arabicParenR"/>
            </a:pPr>
            <a:r>
              <a:rPr lang="en-GB" sz="5200" b="1" dirty="0"/>
              <a:t>Advertising influences the colour women prefer</a:t>
            </a:r>
            <a:r>
              <a:rPr lang="en-GB" sz="5200" dirty="0"/>
              <a:t>.</a:t>
            </a:r>
          </a:p>
          <a:p>
            <a:endParaRPr lang="en-GB" dirty="0"/>
          </a:p>
        </p:txBody>
      </p:sp>
      <p:pic>
        <p:nvPicPr>
          <p:cNvPr id="4" name="Picture 3">
            <a:extLst>
              <a:ext uri="{FF2B5EF4-FFF2-40B4-BE49-F238E27FC236}">
                <a16:creationId xmlns:a16="http://schemas.microsoft.com/office/drawing/2014/main" id="{C71D2E03-6D9A-4E0A-B209-D481F3E57F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49734" y="479685"/>
            <a:ext cx="1204066" cy="1752777"/>
          </a:xfrm>
          <a:prstGeom prst="rect">
            <a:avLst/>
          </a:prstGeom>
        </p:spPr>
      </p:pic>
    </p:spTree>
    <p:extLst>
      <p:ext uri="{BB962C8B-B14F-4D97-AF65-F5344CB8AC3E}">
        <p14:creationId xmlns:p14="http://schemas.microsoft.com/office/powerpoint/2010/main" val="3272845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3A926-D1DB-46F5-901C-E5601EAC1354}"/>
              </a:ext>
            </a:extLst>
          </p:cNvPr>
          <p:cNvSpPr>
            <a:spLocks noGrp="1"/>
          </p:cNvSpPr>
          <p:nvPr>
            <p:ph type="title"/>
          </p:nvPr>
        </p:nvSpPr>
        <p:spPr/>
        <p:txBody>
          <a:bodyPr/>
          <a:lstStyle/>
          <a:p>
            <a:r>
              <a:rPr lang="en-GB" b="1" dirty="0"/>
              <a:t>Text 3: true or false? Read and check:</a:t>
            </a:r>
          </a:p>
        </p:txBody>
      </p:sp>
      <p:sp>
        <p:nvSpPr>
          <p:cNvPr id="3" name="Content Placeholder 2">
            <a:extLst>
              <a:ext uri="{FF2B5EF4-FFF2-40B4-BE49-F238E27FC236}">
                <a16:creationId xmlns:a16="http://schemas.microsoft.com/office/drawing/2014/main" id="{8FB192AF-75CB-4083-8AB8-84F742536487}"/>
              </a:ext>
            </a:extLst>
          </p:cNvPr>
          <p:cNvSpPr>
            <a:spLocks noGrp="1"/>
          </p:cNvSpPr>
          <p:nvPr>
            <p:ph idx="1"/>
          </p:nvPr>
        </p:nvSpPr>
        <p:spPr/>
        <p:txBody>
          <a:bodyPr>
            <a:normAutofit fontScale="92500" lnSpcReduction="10000"/>
          </a:bodyPr>
          <a:lstStyle/>
          <a:p>
            <a:pPr marL="514350" indent="-514350">
              <a:buAutoNum type="arabicParenR"/>
            </a:pPr>
            <a:r>
              <a:rPr lang="en-GB" sz="4400" b="1" dirty="0"/>
              <a:t>Women have a shopping gene.</a:t>
            </a:r>
          </a:p>
          <a:p>
            <a:pPr marL="514350" indent="-514350">
              <a:buAutoNum type="arabicParenR"/>
            </a:pPr>
            <a:r>
              <a:rPr lang="en-GB" sz="4400" b="1" dirty="0"/>
              <a:t>The media are against the idea that women might have a shopping gene.</a:t>
            </a:r>
          </a:p>
          <a:p>
            <a:pPr marL="514350" indent="-514350">
              <a:buAutoNum type="arabicParenR"/>
            </a:pPr>
            <a:r>
              <a:rPr lang="en-GB" sz="4400" b="1" dirty="0"/>
              <a:t>Studies which ask us how we rate ourselves on personality traits are reliable.</a:t>
            </a:r>
          </a:p>
          <a:p>
            <a:pPr marL="514350" indent="-514350">
              <a:buAutoNum type="arabicParenR"/>
            </a:pPr>
            <a:r>
              <a:rPr lang="en-GB" sz="4400" b="1" dirty="0"/>
              <a:t>The media insist on reporting gender differences.</a:t>
            </a:r>
          </a:p>
          <a:p>
            <a:endParaRPr lang="en-GB" dirty="0"/>
          </a:p>
        </p:txBody>
      </p:sp>
      <p:pic>
        <p:nvPicPr>
          <p:cNvPr id="4" name="Picture 3">
            <a:extLst>
              <a:ext uri="{FF2B5EF4-FFF2-40B4-BE49-F238E27FC236}">
                <a16:creationId xmlns:a16="http://schemas.microsoft.com/office/drawing/2014/main" id="{80CD4BAE-7E78-4C5A-9538-C8AB85902B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49734" y="479685"/>
            <a:ext cx="1204066" cy="1752777"/>
          </a:xfrm>
          <a:prstGeom prst="rect">
            <a:avLst/>
          </a:prstGeom>
        </p:spPr>
      </p:pic>
    </p:spTree>
    <p:extLst>
      <p:ext uri="{BB962C8B-B14F-4D97-AF65-F5344CB8AC3E}">
        <p14:creationId xmlns:p14="http://schemas.microsoft.com/office/powerpoint/2010/main" val="2440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A0B11-C377-4EA5-A99D-03E8776D591B}"/>
              </a:ext>
            </a:extLst>
          </p:cNvPr>
          <p:cNvSpPr>
            <a:spLocks noGrp="1"/>
          </p:cNvSpPr>
          <p:nvPr>
            <p:ph type="title"/>
          </p:nvPr>
        </p:nvSpPr>
        <p:spPr/>
        <p:txBody>
          <a:bodyPr/>
          <a:lstStyle/>
          <a:p>
            <a:r>
              <a:rPr lang="en-GB" b="1" dirty="0"/>
              <a:t>Text 4: true or false? Read and check:</a:t>
            </a:r>
          </a:p>
        </p:txBody>
      </p:sp>
      <p:sp>
        <p:nvSpPr>
          <p:cNvPr id="3" name="Content Placeholder 2">
            <a:extLst>
              <a:ext uri="{FF2B5EF4-FFF2-40B4-BE49-F238E27FC236}">
                <a16:creationId xmlns:a16="http://schemas.microsoft.com/office/drawing/2014/main" id="{1C4F28E0-076E-428F-9282-538BF38B4EA4}"/>
              </a:ext>
            </a:extLst>
          </p:cNvPr>
          <p:cNvSpPr>
            <a:spLocks noGrp="1"/>
          </p:cNvSpPr>
          <p:nvPr>
            <p:ph idx="1"/>
          </p:nvPr>
        </p:nvSpPr>
        <p:spPr/>
        <p:txBody>
          <a:bodyPr>
            <a:normAutofit/>
          </a:bodyPr>
          <a:lstStyle/>
          <a:p>
            <a:pPr marL="514350" indent="-514350">
              <a:buAutoNum type="arabicParenR"/>
            </a:pPr>
            <a:r>
              <a:rPr lang="en-GB" sz="4000" b="1" dirty="0"/>
              <a:t>Men and women’s brains work differently.</a:t>
            </a:r>
          </a:p>
          <a:p>
            <a:pPr marL="514350" indent="-514350">
              <a:buAutoNum type="arabicParenR"/>
            </a:pPr>
            <a:r>
              <a:rPr lang="en-GB" sz="4000" b="1" dirty="0"/>
              <a:t>Left- handed and right handed people’s brains work the same.</a:t>
            </a:r>
          </a:p>
          <a:p>
            <a:pPr marL="514350" indent="-514350">
              <a:buAutoNum type="arabicParenR"/>
            </a:pPr>
            <a:r>
              <a:rPr lang="en-GB" sz="4000" b="1" dirty="0"/>
              <a:t>Scientists disagree about the way females and males behave.</a:t>
            </a:r>
          </a:p>
          <a:p>
            <a:pPr marL="514350" indent="-514350">
              <a:buAutoNum type="arabicParenR"/>
            </a:pPr>
            <a:r>
              <a:rPr lang="en-GB" sz="4000" b="1" dirty="0"/>
              <a:t>Newspapers ignore science in  their reports.</a:t>
            </a:r>
          </a:p>
          <a:p>
            <a:endParaRPr lang="en-GB" dirty="0"/>
          </a:p>
        </p:txBody>
      </p:sp>
      <p:pic>
        <p:nvPicPr>
          <p:cNvPr id="4" name="Picture 3">
            <a:extLst>
              <a:ext uri="{FF2B5EF4-FFF2-40B4-BE49-F238E27FC236}">
                <a16:creationId xmlns:a16="http://schemas.microsoft.com/office/drawing/2014/main" id="{2A15D851-7FA9-4909-9408-AC5EA6C0AA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74586" y="365125"/>
            <a:ext cx="1204066" cy="1752777"/>
          </a:xfrm>
          <a:prstGeom prst="rect">
            <a:avLst/>
          </a:prstGeom>
        </p:spPr>
      </p:pic>
    </p:spTree>
    <p:extLst>
      <p:ext uri="{BB962C8B-B14F-4D97-AF65-F5344CB8AC3E}">
        <p14:creationId xmlns:p14="http://schemas.microsoft.com/office/powerpoint/2010/main" val="2837038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98127-9973-4E44-969D-8516A92A6E13}"/>
              </a:ext>
            </a:extLst>
          </p:cNvPr>
          <p:cNvSpPr>
            <a:spLocks noGrp="1"/>
          </p:cNvSpPr>
          <p:nvPr>
            <p:ph type="title"/>
          </p:nvPr>
        </p:nvSpPr>
        <p:spPr/>
        <p:txBody>
          <a:bodyPr/>
          <a:lstStyle/>
          <a:p>
            <a:r>
              <a:rPr lang="en-GB" b="1" dirty="0"/>
              <a:t>Text 5: true or false? Read and check:</a:t>
            </a:r>
          </a:p>
        </p:txBody>
      </p:sp>
      <p:sp>
        <p:nvSpPr>
          <p:cNvPr id="3" name="Content Placeholder 2">
            <a:extLst>
              <a:ext uri="{FF2B5EF4-FFF2-40B4-BE49-F238E27FC236}">
                <a16:creationId xmlns:a16="http://schemas.microsoft.com/office/drawing/2014/main" id="{9DC8AA17-2F66-47F6-997D-8BE2EE9DC574}"/>
              </a:ext>
            </a:extLst>
          </p:cNvPr>
          <p:cNvSpPr>
            <a:spLocks noGrp="1"/>
          </p:cNvSpPr>
          <p:nvPr>
            <p:ph idx="1"/>
          </p:nvPr>
        </p:nvSpPr>
        <p:spPr/>
        <p:txBody>
          <a:bodyPr>
            <a:noAutofit/>
          </a:bodyPr>
          <a:lstStyle/>
          <a:p>
            <a:pPr marL="514350" indent="-514350">
              <a:buAutoNum type="arabicParenR"/>
            </a:pPr>
            <a:r>
              <a:rPr lang="en-GB" sz="3600" b="1" dirty="0"/>
              <a:t>Newspapers, radio, and TV prefer to tell us about the ways men and women  are the same.</a:t>
            </a:r>
          </a:p>
          <a:p>
            <a:pPr marL="514350" indent="-514350">
              <a:buAutoNum type="arabicParenR"/>
            </a:pPr>
            <a:r>
              <a:rPr lang="en-GB" sz="3600" b="1" dirty="0"/>
              <a:t>Tory newspapers are more sexist than liberal newspapers.</a:t>
            </a:r>
          </a:p>
          <a:p>
            <a:pPr marL="514350" indent="-514350">
              <a:buAutoNum type="arabicParenR"/>
            </a:pPr>
            <a:r>
              <a:rPr lang="en-GB" sz="3600" b="1" dirty="0"/>
              <a:t>Readers of newspapers are happy to read about the similarities between genders.</a:t>
            </a:r>
          </a:p>
          <a:p>
            <a:pPr marL="514350" indent="-514350">
              <a:buAutoNum type="arabicParenR"/>
            </a:pPr>
            <a:r>
              <a:rPr lang="en-GB" sz="3600" b="1" dirty="0"/>
              <a:t>Newspapers prefer to entertain their readers rather than tell them the truth about gender studies</a:t>
            </a:r>
            <a:endParaRPr lang="en-GB" sz="3600" dirty="0"/>
          </a:p>
        </p:txBody>
      </p:sp>
      <p:pic>
        <p:nvPicPr>
          <p:cNvPr id="4" name="Picture 3">
            <a:extLst>
              <a:ext uri="{FF2B5EF4-FFF2-40B4-BE49-F238E27FC236}">
                <a16:creationId xmlns:a16="http://schemas.microsoft.com/office/drawing/2014/main" id="{E2C8FA0B-CA93-4499-B5C4-BDD749BC02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9420" y="69647"/>
            <a:ext cx="1204066" cy="1752777"/>
          </a:xfrm>
          <a:prstGeom prst="rect">
            <a:avLst/>
          </a:prstGeom>
        </p:spPr>
      </p:pic>
    </p:spTree>
    <p:extLst>
      <p:ext uri="{BB962C8B-B14F-4D97-AF65-F5344CB8AC3E}">
        <p14:creationId xmlns:p14="http://schemas.microsoft.com/office/powerpoint/2010/main" val="227626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A3AE48-308E-47D9-9CFD-F3ACF5758F44}"/>
              </a:ext>
            </a:extLst>
          </p:cNvPr>
          <p:cNvSpPr/>
          <p:nvPr/>
        </p:nvSpPr>
        <p:spPr>
          <a:xfrm>
            <a:off x="119921" y="169734"/>
            <a:ext cx="11922024" cy="5869812"/>
          </a:xfrm>
          <a:prstGeom prst="rect">
            <a:avLst/>
          </a:prstGeom>
        </p:spPr>
        <p:txBody>
          <a:bodyPr wrap="square">
            <a:spAutoFit/>
          </a:bodyPr>
          <a:lstStyle/>
          <a:p>
            <a:pPr marR="63500">
              <a:lnSpc>
                <a:spcPts val="1680"/>
              </a:lnSpc>
              <a:spcAft>
                <a:spcPts val="800"/>
              </a:spcAft>
            </a:pPr>
            <a:r>
              <a:rPr lang="en-GB" sz="2000" dirty="0">
                <a:solidFill>
                  <a:srgbClr val="3C4C54"/>
                </a:solidFill>
                <a:latin typeface="Bevan"/>
                <a:ea typeface="Times New Roman" panose="02020603050405020304" pitchFamily="18" charset="0"/>
                <a:cs typeface="Times New Roman" panose="02020603050405020304" pitchFamily="18" charset="0"/>
              </a:rPr>
              <a:t>Text 1</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nSpc>
                <a:spcPts val="1680"/>
              </a:lnSpc>
              <a:spcAft>
                <a:spcPts val="800"/>
              </a:spcAft>
            </a:pPr>
            <a:r>
              <a:rPr lang="en-GB" sz="2000" dirty="0">
                <a:solidFill>
                  <a:srgbClr val="3C4C54"/>
                </a:solidFill>
                <a:latin typeface="Lato"/>
                <a:ea typeface="Times New Roman" panose="02020603050405020304" pitchFamily="18" charset="0"/>
                <a:cs typeface="Times New Roman" panose="02020603050405020304" pitchFamily="18" charset="0"/>
              </a:rPr>
              <a:t>Newspapers love to write stories about the differences between the sexes, because readers like to read them. Gavin Evans writes about why we still love to read about the differences.</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solidFill>
                  <a:srgbClr val="3C4C54"/>
                </a:solidFill>
                <a:latin typeface="Lato"/>
                <a:ea typeface="Times New Roman" panose="02020603050405020304" pitchFamily="18" charset="0"/>
                <a:cs typeface="Times New Roman" panose="02020603050405020304" pitchFamily="18" charset="0"/>
              </a:rPr>
              <a:t>I was at a dinner party. People began to talk about that old topic of how women talk a lot and men don’t talk so much.  A businessman said, ‘It’s a fact: ladies talk more. There’s a big international study which found that women use three times as many words as men.’</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solidFill>
                  <a:srgbClr val="3C4C54"/>
                </a:solidFill>
                <a:latin typeface="Lato"/>
                <a:ea typeface="Times New Roman" panose="02020603050405020304" pitchFamily="18" charset="0"/>
                <a:cs typeface="Times New Roman" panose="02020603050405020304" pitchFamily="18" charset="0"/>
              </a:rPr>
              <a:t>Actually, there is no study. Louann </a:t>
            </a:r>
            <a:r>
              <a:rPr lang="en-GB" sz="2000" dirty="0" err="1">
                <a:solidFill>
                  <a:srgbClr val="3C4C54"/>
                </a:solidFill>
                <a:latin typeface="Lato"/>
                <a:ea typeface="Times New Roman" panose="02020603050405020304" pitchFamily="18" charset="0"/>
                <a:cs typeface="Times New Roman" panose="02020603050405020304" pitchFamily="18" charset="0"/>
              </a:rPr>
              <a:t>Brizendine</a:t>
            </a:r>
            <a:r>
              <a:rPr lang="en-GB" sz="2000" dirty="0">
                <a:solidFill>
                  <a:srgbClr val="3C4C54"/>
                </a:solidFill>
                <a:latin typeface="Lato"/>
                <a:ea typeface="Times New Roman" panose="02020603050405020304" pitchFamily="18" charset="0"/>
                <a:cs typeface="Times New Roman" panose="02020603050405020304" pitchFamily="18" charset="0"/>
              </a:rPr>
              <a:t> is a Californian psychiatrist. She said in 2006 that men use 7,000 words a day, women 20,000. This is on the cover of her book </a:t>
            </a:r>
            <a:r>
              <a:rPr lang="en-GB" sz="2000" i="1" dirty="0">
                <a:solidFill>
                  <a:srgbClr val="3C4C54"/>
                </a:solidFill>
                <a:latin typeface="Lato"/>
                <a:ea typeface="Times New Roman" panose="02020603050405020304" pitchFamily="18" charset="0"/>
                <a:cs typeface="Times New Roman" panose="02020603050405020304" pitchFamily="18" charset="0"/>
              </a:rPr>
              <a:t>The Female Brain</a:t>
            </a:r>
            <a:r>
              <a:rPr lang="en-GB" sz="2000" dirty="0">
                <a:solidFill>
                  <a:srgbClr val="3C4C54"/>
                </a:solidFill>
                <a:latin typeface="Lato"/>
                <a:ea typeface="Times New Roman" panose="02020603050405020304" pitchFamily="18" charset="0"/>
                <a:cs typeface="Times New Roman" panose="02020603050405020304" pitchFamily="18" charset="0"/>
              </a:rPr>
              <a:t>.</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solidFill>
                  <a:srgbClr val="3C4C54"/>
                </a:solidFill>
                <a:latin typeface="Lato"/>
                <a:ea typeface="Times New Roman" panose="02020603050405020304" pitchFamily="18" charset="0"/>
                <a:cs typeface="Times New Roman" panose="02020603050405020304" pitchFamily="18" charset="0"/>
              </a:rPr>
              <a:t>Mark Liberman is linguistics professor at the University of Pennsylvania. He decided to study this. He found Louann </a:t>
            </a:r>
            <a:r>
              <a:rPr lang="en-GB" sz="2000" dirty="0" err="1">
                <a:solidFill>
                  <a:srgbClr val="3C4C54"/>
                </a:solidFill>
                <a:latin typeface="Lato"/>
                <a:ea typeface="Times New Roman" panose="02020603050405020304" pitchFamily="18" charset="0"/>
                <a:cs typeface="Times New Roman" panose="02020603050405020304" pitchFamily="18" charset="0"/>
              </a:rPr>
              <a:t>Brizendine</a:t>
            </a:r>
            <a:r>
              <a:rPr lang="en-GB" sz="2000" dirty="0">
                <a:solidFill>
                  <a:srgbClr val="3C4C54"/>
                </a:solidFill>
                <a:latin typeface="Lato"/>
                <a:ea typeface="Times New Roman" panose="02020603050405020304" pitchFamily="18" charset="0"/>
                <a:cs typeface="Times New Roman" panose="02020603050405020304" pitchFamily="18" charset="0"/>
              </a:rPr>
              <a:t> got the information from a self-help book. This self-help book got the information from another book, and so on. And the numbers changed each time. Then Louann </a:t>
            </a:r>
            <a:r>
              <a:rPr lang="en-GB" sz="2000" dirty="0" err="1">
                <a:solidFill>
                  <a:srgbClr val="3C4C54"/>
                </a:solidFill>
                <a:latin typeface="Lato"/>
                <a:ea typeface="Times New Roman" panose="02020603050405020304" pitchFamily="18" charset="0"/>
                <a:cs typeface="Times New Roman" panose="02020603050405020304" pitchFamily="18" charset="0"/>
              </a:rPr>
              <a:t>Brizendine</a:t>
            </a:r>
            <a:r>
              <a:rPr lang="en-GB" sz="2000" dirty="0">
                <a:solidFill>
                  <a:srgbClr val="3C4C54"/>
                </a:solidFill>
                <a:latin typeface="Lato"/>
                <a:ea typeface="Times New Roman" panose="02020603050405020304" pitchFamily="18" charset="0"/>
                <a:cs typeface="Times New Roman" panose="02020603050405020304" pitchFamily="18" charset="0"/>
              </a:rPr>
              <a:t> said, “Yes, it is a myth, it isn’t true.”</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solidFill>
                  <a:srgbClr val="3C4C54"/>
                </a:solidFill>
                <a:latin typeface="Lato"/>
                <a:ea typeface="Times New Roman" panose="02020603050405020304" pitchFamily="18" charset="0"/>
                <a:cs typeface="Times New Roman" panose="02020603050405020304" pitchFamily="18" charset="0"/>
              </a:rPr>
              <a:t>Soon after, three American universities did a very big study. They put microphones on 396 US and Mexican students and recorded parts of their conversations. The students did not know when the microphones were on or off. Both the men and the women used about 16,000 words a day. One of the researchers, Professor Jamie </a:t>
            </a:r>
            <a:r>
              <a:rPr lang="en-GB" sz="2000" dirty="0" err="1">
                <a:solidFill>
                  <a:srgbClr val="3C4C54"/>
                </a:solidFill>
                <a:latin typeface="Lato"/>
                <a:ea typeface="Times New Roman" panose="02020603050405020304" pitchFamily="18" charset="0"/>
                <a:cs typeface="Times New Roman" panose="02020603050405020304" pitchFamily="18" charset="0"/>
              </a:rPr>
              <a:t>Pennebaker</a:t>
            </a:r>
            <a:r>
              <a:rPr lang="en-GB" sz="2000" dirty="0">
                <a:solidFill>
                  <a:srgbClr val="3C4C54"/>
                </a:solidFill>
                <a:latin typeface="Lato"/>
                <a:ea typeface="Times New Roman" panose="02020603050405020304" pitchFamily="18" charset="0"/>
                <a:cs typeface="Times New Roman" panose="02020603050405020304" pitchFamily="18" charset="0"/>
              </a:rPr>
              <a:t>, said, ‘That old idea is wrong.’ But the idea that women and men are different was and is more popular ten years later.</a:t>
            </a:r>
            <a:endParaRPr lang="en-GB" sz="2000" dirty="0"/>
          </a:p>
        </p:txBody>
      </p:sp>
    </p:spTree>
    <p:extLst>
      <p:ext uri="{BB962C8B-B14F-4D97-AF65-F5344CB8AC3E}">
        <p14:creationId xmlns:p14="http://schemas.microsoft.com/office/powerpoint/2010/main" val="1737169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9A6565-736D-4A9E-A152-B00D4A1FA972}"/>
              </a:ext>
            </a:extLst>
          </p:cNvPr>
          <p:cNvSpPr/>
          <p:nvPr/>
        </p:nvSpPr>
        <p:spPr>
          <a:xfrm>
            <a:off x="134910" y="239843"/>
            <a:ext cx="11317575" cy="6774803"/>
          </a:xfrm>
          <a:prstGeom prst="rect">
            <a:avLst/>
          </a:prstGeom>
        </p:spPr>
        <p:txBody>
          <a:bodyPr wrap="square">
            <a:spAutoFit/>
          </a:bodyPr>
          <a:lstStyle/>
          <a:p>
            <a:pPr marR="63500">
              <a:lnSpc>
                <a:spcPts val="1680"/>
              </a:lnSpc>
              <a:spcAft>
                <a:spcPts val="800"/>
              </a:spcAft>
            </a:pPr>
            <a:r>
              <a:rPr lang="en-GB" dirty="0">
                <a:solidFill>
                  <a:srgbClr val="3C4C54"/>
                </a:solidFill>
                <a:latin typeface="Bevan"/>
                <a:ea typeface="Times New Roman" panose="02020603050405020304" pitchFamily="18" charset="0"/>
                <a:cs typeface="Times New Roman" panose="02020603050405020304" pitchFamily="18" charset="0"/>
              </a:rPr>
              <a:t>Text 2</a:t>
            </a:r>
          </a:p>
          <a:p>
            <a:pPr marR="63500">
              <a:lnSpc>
                <a:spcPts val="1680"/>
              </a:lnSpc>
              <a:spcAft>
                <a:spcPts val="800"/>
              </a:spcAft>
            </a:pPr>
            <a:r>
              <a:rPr lang="en-GB" b="1" dirty="0">
                <a:solidFill>
                  <a:srgbClr val="3C4C54"/>
                </a:solidFill>
                <a:latin typeface="Bevan"/>
                <a:ea typeface="Times New Roman" panose="02020603050405020304" pitchFamily="18" charset="0"/>
                <a:cs typeface="Times New Roman" panose="02020603050405020304" pitchFamily="18" charset="0"/>
              </a:rPr>
              <a:t>Pretty in pink or blue?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Another study was about the colours men and women prefer. The University of Newcastle decided that it was fixed. They showed people pairs of colours and asked them to choose the colours they preferred by clicking a computer mouse. The favourite colour of both men and women was blue.  But the University of Newcastle found their idea worked with the colour pink: women preferred pink more than men.</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Psychologists thought about this and the African savannah when ‘it was the women who looked for food for the family and when it was helpful for them to look for ripe, red fruits. </a:t>
            </a:r>
            <a:r>
              <a:rPr lang="en-GB" i="1" dirty="0">
                <a:solidFill>
                  <a:srgbClr val="3C4C54"/>
                </a:solidFill>
                <a:latin typeface="Lato"/>
                <a:ea typeface="Times New Roman" panose="02020603050405020304" pitchFamily="18" charset="0"/>
                <a:cs typeface="Times New Roman" panose="02020603050405020304" pitchFamily="18" charset="0"/>
              </a:rPr>
              <a:t>But it is difficult to explain why women preferred pink.</a:t>
            </a:r>
            <a:endParaRPr lang="en-GB" sz="1400"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i="1" dirty="0">
                <a:solidFill>
                  <a:srgbClr val="3C4C54"/>
                </a:solidFill>
                <a:latin typeface="Lato"/>
                <a:ea typeface="Times New Roman" panose="02020603050405020304" pitchFamily="18" charset="0"/>
                <a:cs typeface="Times New Roman" panose="02020603050405020304" pitchFamily="18" charset="0"/>
              </a:rPr>
              <a:t>But most of th</a:t>
            </a:r>
            <a:r>
              <a:rPr lang="en-GB" dirty="0">
                <a:solidFill>
                  <a:srgbClr val="3C4C54"/>
                </a:solidFill>
                <a:latin typeface="Lato"/>
                <a:ea typeface="Times New Roman" panose="02020603050405020304" pitchFamily="18" charset="0"/>
                <a:cs typeface="Times New Roman" panose="02020603050405020304" pitchFamily="18" charset="0"/>
              </a:rPr>
              <a:t>e world’s media welcomed the results. </a:t>
            </a:r>
            <a:r>
              <a:rPr lang="en-GB" i="1" dirty="0">
                <a:solidFill>
                  <a:srgbClr val="3C4C54"/>
                </a:solidFill>
                <a:latin typeface="Lato"/>
                <a:ea typeface="Times New Roman" panose="02020603050405020304" pitchFamily="18" charset="0"/>
                <a:cs typeface="Times New Roman" panose="02020603050405020304" pitchFamily="18" charset="0"/>
              </a:rPr>
              <a:t>Time </a:t>
            </a:r>
            <a:r>
              <a:rPr lang="en-GB" dirty="0">
                <a:solidFill>
                  <a:srgbClr val="3C4C54"/>
                </a:solidFill>
                <a:latin typeface="Lato"/>
                <a:ea typeface="Times New Roman" panose="02020603050405020304" pitchFamily="18" charset="0"/>
                <a:cs typeface="Times New Roman" panose="02020603050405020304" pitchFamily="18" charset="0"/>
              </a:rPr>
              <a:t>magazine reported that ‘women may be biologically programmed to prefer pink.’ </a:t>
            </a:r>
            <a:r>
              <a:rPr lang="en-GB" i="1" dirty="0">
                <a:solidFill>
                  <a:srgbClr val="3C4C54"/>
                </a:solidFill>
                <a:latin typeface="Lato"/>
                <a:ea typeface="Times New Roman" panose="02020603050405020304" pitchFamily="18" charset="0"/>
                <a:cs typeface="Times New Roman" panose="02020603050405020304" pitchFamily="18" charset="0"/>
              </a:rPr>
              <a:t>The Times</a:t>
            </a:r>
            <a:r>
              <a:rPr lang="en-GB" dirty="0">
                <a:solidFill>
                  <a:srgbClr val="3C4C54"/>
                </a:solidFill>
                <a:latin typeface="Lato"/>
                <a:ea typeface="Times New Roman" panose="02020603050405020304" pitchFamily="18" charset="0"/>
                <a:cs typeface="Times New Roman" panose="02020603050405020304" pitchFamily="18" charset="0"/>
              </a:rPr>
              <a:t> wrote, ‘At last science discovers why blue is for boys and that girls really do prefer pink’ and said that this was because of a deep instinct.</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A week later Dr Ben </a:t>
            </a:r>
            <a:r>
              <a:rPr lang="en-GB" dirty="0" err="1">
                <a:solidFill>
                  <a:srgbClr val="3C4C54"/>
                </a:solidFill>
                <a:latin typeface="Lato"/>
                <a:ea typeface="Times New Roman" panose="02020603050405020304" pitchFamily="18" charset="0"/>
                <a:cs typeface="Times New Roman" panose="02020603050405020304" pitchFamily="18" charset="0"/>
              </a:rPr>
              <a:t>Goldacre</a:t>
            </a:r>
            <a:r>
              <a:rPr lang="en-GB" dirty="0">
                <a:solidFill>
                  <a:srgbClr val="3C4C54"/>
                </a:solidFill>
                <a:latin typeface="Lato"/>
                <a:ea typeface="Times New Roman" panose="02020603050405020304" pitchFamily="18" charset="0"/>
                <a:cs typeface="Times New Roman" panose="02020603050405020304" pitchFamily="18" charset="0"/>
              </a:rPr>
              <a:t> said the idea was wrong in his </a:t>
            </a:r>
            <a:r>
              <a:rPr lang="en-GB" i="1" dirty="0">
                <a:solidFill>
                  <a:srgbClr val="3C4C54"/>
                </a:solidFill>
                <a:latin typeface="Lato"/>
                <a:ea typeface="Times New Roman" panose="02020603050405020304" pitchFamily="18" charset="0"/>
                <a:cs typeface="Times New Roman" panose="02020603050405020304" pitchFamily="18" charset="0"/>
              </a:rPr>
              <a:t>Bad Science</a:t>
            </a:r>
            <a:r>
              <a:rPr lang="en-GB" dirty="0">
                <a:solidFill>
                  <a:srgbClr val="3C4C54"/>
                </a:solidFill>
                <a:latin typeface="Lato"/>
                <a:ea typeface="Times New Roman" panose="02020603050405020304" pitchFamily="18" charset="0"/>
                <a:cs typeface="Times New Roman" panose="02020603050405020304" pitchFamily="18" charset="0"/>
              </a:rPr>
              <a:t> column in </a:t>
            </a:r>
            <a:r>
              <a:rPr lang="en-GB" i="1" dirty="0">
                <a:solidFill>
                  <a:srgbClr val="3C4C54"/>
                </a:solidFill>
                <a:latin typeface="Lato"/>
                <a:ea typeface="Times New Roman" panose="02020603050405020304" pitchFamily="18" charset="0"/>
                <a:cs typeface="Times New Roman" panose="02020603050405020304" pitchFamily="18" charset="0"/>
              </a:rPr>
              <a:t>The Guardian</a:t>
            </a:r>
            <a:r>
              <a:rPr lang="en-GB" dirty="0">
                <a:solidFill>
                  <a:srgbClr val="3C4C54"/>
                </a:solidFill>
                <a:latin typeface="Lato"/>
                <a:ea typeface="Times New Roman" panose="02020603050405020304" pitchFamily="18" charset="0"/>
                <a:cs typeface="Times New Roman" panose="02020603050405020304" pitchFamily="18" charset="0"/>
              </a:rPr>
              <a:t> newspaper. He explained that the test measured what men and women preferred and not what was useful when looking at different shades of red. But the real evidence was that women only started to prefer pink over the last 75 years as a result of advertising campaigns. Before then people often thought it was a colour for boys. For example, the </a:t>
            </a:r>
            <a:r>
              <a:rPr lang="en-GB" i="1" dirty="0">
                <a:solidFill>
                  <a:srgbClr val="3C4C54"/>
                </a:solidFill>
                <a:latin typeface="Lato"/>
                <a:ea typeface="Times New Roman" panose="02020603050405020304" pitchFamily="18" charset="0"/>
                <a:cs typeface="Times New Roman" panose="02020603050405020304" pitchFamily="18" charset="0"/>
              </a:rPr>
              <a:t>American Sunday </a:t>
            </a:r>
            <a:r>
              <a:rPr lang="en-GB" i="1" dirty="0" err="1">
                <a:solidFill>
                  <a:srgbClr val="3C4C54"/>
                </a:solidFill>
                <a:latin typeface="Lato"/>
                <a:ea typeface="Times New Roman" panose="02020603050405020304" pitchFamily="18" charset="0"/>
                <a:cs typeface="Times New Roman" panose="02020603050405020304" pitchFamily="18" charset="0"/>
              </a:rPr>
              <a:t>Sentinal</a:t>
            </a:r>
            <a:r>
              <a:rPr lang="en-GB" dirty="0">
                <a:solidFill>
                  <a:srgbClr val="3C4C54"/>
                </a:solidFill>
                <a:latin typeface="Lato"/>
                <a:ea typeface="Times New Roman" panose="02020603050405020304" pitchFamily="18" charset="0"/>
                <a:cs typeface="Times New Roman" panose="02020603050405020304" pitchFamily="18" charset="0"/>
              </a:rPr>
              <a:t> said in 1914: ‘Use pink for a boy and blue for a girl, if you follow convention’. And the </a:t>
            </a:r>
            <a:r>
              <a:rPr lang="en-GB" i="1" dirty="0">
                <a:solidFill>
                  <a:srgbClr val="3C4C54"/>
                </a:solidFill>
                <a:latin typeface="Lato"/>
                <a:ea typeface="Times New Roman" panose="02020603050405020304" pitchFamily="18" charset="0"/>
                <a:cs typeface="Times New Roman" panose="02020603050405020304" pitchFamily="18" charset="0"/>
              </a:rPr>
              <a:t>British Ladies’ Home Journal</a:t>
            </a:r>
            <a:r>
              <a:rPr lang="en-GB" dirty="0">
                <a:solidFill>
                  <a:srgbClr val="3C4C54"/>
                </a:solidFill>
                <a:latin typeface="Lato"/>
                <a:ea typeface="Times New Roman" panose="02020603050405020304" pitchFamily="18" charset="0"/>
                <a:cs typeface="Times New Roman" panose="02020603050405020304" pitchFamily="18" charset="0"/>
              </a:rPr>
              <a:t> told readers in 1918 that the ‘general rule’ was pink for boys, blue for girls. ‘Because pink is a stronger colour, it is more suitable for the boy, but blue is more delicate and is prettier for the girl.’</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76783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4F67-E9D3-4CE3-9E56-FAA198B106A7}"/>
              </a:ext>
            </a:extLst>
          </p:cNvPr>
          <p:cNvSpPr/>
          <p:nvPr/>
        </p:nvSpPr>
        <p:spPr>
          <a:xfrm>
            <a:off x="225083" y="196948"/>
            <a:ext cx="11212412" cy="6181949"/>
          </a:xfrm>
          <a:prstGeom prst="rect">
            <a:avLst/>
          </a:prstGeom>
        </p:spPr>
        <p:txBody>
          <a:bodyPr wrap="square">
            <a:spAutoFit/>
          </a:bodyPr>
          <a:lstStyle/>
          <a:p>
            <a:pPr marR="63500">
              <a:lnSpc>
                <a:spcPts val="1680"/>
              </a:lnSpc>
              <a:spcAft>
                <a:spcPts val="800"/>
              </a:spcAft>
            </a:pPr>
            <a:r>
              <a:rPr lang="en-GB" sz="1600" dirty="0">
                <a:solidFill>
                  <a:srgbClr val="3C4C54"/>
                </a:solidFill>
                <a:latin typeface="Bevan"/>
                <a:ea typeface="Times New Roman" panose="02020603050405020304" pitchFamily="18" charset="0"/>
                <a:cs typeface="Times New Roman" panose="02020603050405020304" pitchFamily="18" charset="0"/>
              </a:rPr>
              <a:t>Text 3 </a:t>
            </a:r>
            <a:r>
              <a:rPr lang="en-GB" sz="1600" b="1" dirty="0">
                <a:solidFill>
                  <a:srgbClr val="3C4C54"/>
                </a:solidFill>
                <a:latin typeface="Bevan"/>
                <a:ea typeface="Times New Roman" panose="02020603050405020304" pitchFamily="18" charset="0"/>
                <a:cs typeface="Times New Roman" panose="02020603050405020304" pitchFamily="18" charset="0"/>
              </a:rPr>
              <a:t>A connection does not mean there is a cause</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rgbClr val="3C4C54"/>
                </a:solidFill>
                <a:latin typeface="Lato"/>
                <a:ea typeface="Times New Roman" panose="02020603050405020304" pitchFamily="18" charset="0"/>
                <a:cs typeface="Times New Roman" panose="02020603050405020304" pitchFamily="18" charset="0"/>
              </a:rPr>
              <a:t>A few years ago there was support for the idea that women have a ‘shopping gene’. Daniel Kruger at the University of Michigan said that it was women who always wanted to go shopping because it was women who went to look for food.</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rgbClr val="3C4C54"/>
                </a:solidFill>
                <a:latin typeface="Lato"/>
                <a:ea typeface="Times New Roman" panose="02020603050405020304" pitchFamily="18" charset="0"/>
                <a:cs typeface="Times New Roman" panose="02020603050405020304" pitchFamily="18" charset="0"/>
              </a:rPr>
              <a:t>This repeats the myth that women prefer pink and it does not think about other reasons why women seem to want to go shopping. One reason is a culture where most women do more of the household shopping. And advertisers, parents, and other women get them to worry about how they look and then they are interested in clothes and cosmetics.</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rgbClr val="3C4C54"/>
                </a:solidFill>
                <a:latin typeface="Lato"/>
                <a:ea typeface="Times New Roman" panose="02020603050405020304" pitchFamily="18" charset="0"/>
                <a:cs typeface="Times New Roman" panose="02020603050405020304" pitchFamily="18" charset="0"/>
              </a:rPr>
              <a:t>But a lot of the media welcomed the idea. </a:t>
            </a:r>
            <a:r>
              <a:rPr lang="en-GB" sz="1600" i="1" dirty="0">
                <a:solidFill>
                  <a:srgbClr val="3C4C54"/>
                </a:solidFill>
                <a:latin typeface="Lato"/>
                <a:ea typeface="Times New Roman" panose="02020603050405020304" pitchFamily="18" charset="0"/>
                <a:cs typeface="Times New Roman" panose="02020603050405020304" pitchFamily="18" charset="0"/>
              </a:rPr>
              <a:t>The Hindu</a:t>
            </a:r>
            <a:r>
              <a:rPr lang="en-GB" sz="1600" dirty="0">
                <a:solidFill>
                  <a:srgbClr val="3C4C54"/>
                </a:solidFill>
                <a:latin typeface="Lato"/>
                <a:ea typeface="Times New Roman" panose="02020603050405020304" pitchFamily="18" charset="0"/>
                <a:cs typeface="Times New Roman" panose="02020603050405020304" pitchFamily="18" charset="0"/>
              </a:rPr>
              <a:t> wrote ‘Genes dictate shopping styles’; ABC News wrote ‘Why women love to shop and men don’t: it’s because of evolution’.  </a:t>
            </a:r>
            <a:r>
              <a:rPr lang="en-GB" sz="1600" i="1" dirty="0">
                <a:solidFill>
                  <a:srgbClr val="3C4C54"/>
                </a:solidFill>
                <a:latin typeface="Lato"/>
                <a:ea typeface="Times New Roman" panose="02020603050405020304" pitchFamily="18" charset="0"/>
                <a:cs typeface="Times New Roman" panose="02020603050405020304" pitchFamily="18" charset="0"/>
              </a:rPr>
              <a:t>Psychology Today</a:t>
            </a:r>
            <a:r>
              <a:rPr lang="en-GB" sz="1600" dirty="0">
                <a:solidFill>
                  <a:srgbClr val="3C4C54"/>
                </a:solidFill>
                <a:latin typeface="Lato"/>
                <a:ea typeface="Times New Roman" panose="02020603050405020304" pitchFamily="18" charset="0"/>
                <a:cs typeface="Times New Roman" panose="02020603050405020304" pitchFamily="18" charset="0"/>
              </a:rPr>
              <a:t> said ‘Shopping brings out our inner hunter/gatherer’ and the </a:t>
            </a:r>
            <a:r>
              <a:rPr lang="en-GB" sz="1600" i="1" dirty="0">
                <a:solidFill>
                  <a:srgbClr val="3C4C54"/>
                </a:solidFill>
                <a:latin typeface="Lato"/>
                <a:ea typeface="Times New Roman" panose="02020603050405020304" pitchFamily="18" charset="0"/>
                <a:cs typeface="Times New Roman" panose="02020603050405020304" pitchFamily="18" charset="0"/>
              </a:rPr>
              <a:t>Toronto Sun</a:t>
            </a:r>
            <a:r>
              <a:rPr lang="en-GB" sz="1600" dirty="0">
                <a:solidFill>
                  <a:srgbClr val="3C4C54"/>
                </a:solidFill>
                <a:latin typeface="Lato"/>
                <a:ea typeface="Times New Roman" panose="02020603050405020304" pitchFamily="18" charset="0"/>
                <a:cs typeface="Times New Roman" panose="02020603050405020304" pitchFamily="18" charset="0"/>
              </a:rPr>
              <a:t> wrote, ‘What else can you expect from a caveman?’.</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rgbClr val="3C4C54"/>
                </a:solidFill>
                <a:latin typeface="Lato"/>
                <a:ea typeface="Times New Roman" panose="02020603050405020304" pitchFamily="18" charset="0"/>
                <a:cs typeface="Times New Roman" panose="02020603050405020304" pitchFamily="18" charset="0"/>
              </a:rPr>
              <a:t>In 2012 several newspapers wrote stories about The University of Manchester’s study about differences in personality between the sexes. The study said that men and women share only 10 per cent of personality traits. ‘Psychologically, men and women are almost a different species,’ said Paul </a:t>
            </a:r>
            <a:r>
              <a:rPr lang="en-GB" sz="1600" dirty="0" err="1">
                <a:solidFill>
                  <a:srgbClr val="3C4C54"/>
                </a:solidFill>
                <a:latin typeface="Lato"/>
                <a:ea typeface="Times New Roman" panose="02020603050405020304" pitchFamily="18" charset="0"/>
                <a:cs typeface="Times New Roman" panose="02020603050405020304" pitchFamily="18" charset="0"/>
              </a:rPr>
              <a:t>Irwing</a:t>
            </a:r>
            <a:r>
              <a:rPr lang="en-GB" sz="1600" dirty="0">
                <a:solidFill>
                  <a:srgbClr val="3C4C54"/>
                </a:solidFill>
                <a:latin typeface="Lato"/>
                <a:ea typeface="Times New Roman" panose="02020603050405020304" pitchFamily="18" charset="0"/>
                <a:cs typeface="Times New Roman" panose="02020603050405020304" pitchFamily="18" charset="0"/>
              </a:rPr>
              <a:t>, one of its authors.</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rgbClr val="3C4C54"/>
                </a:solidFill>
                <a:latin typeface="Lato"/>
                <a:ea typeface="Times New Roman" panose="02020603050405020304" pitchFamily="18" charset="0"/>
                <a:cs typeface="Times New Roman" panose="02020603050405020304" pitchFamily="18" charset="0"/>
              </a:rPr>
              <a:t>The study came from a twenty year old US survey that asked questions about personality traits. But of course we rate ourselves highly on qualities we like. Men know that people think dominance and independence are manly and so they rate themselves highly in these areas. In the same way, women rate themselves highly on ‘feminine’ qualities like sensitivity and warmth.</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rgbClr val="3C4C54"/>
                </a:solidFill>
                <a:latin typeface="Lato"/>
                <a:ea typeface="Times New Roman" panose="02020603050405020304" pitchFamily="18" charset="0"/>
                <a:cs typeface="Times New Roman" panose="02020603050405020304" pitchFamily="18" charset="0"/>
              </a:rPr>
              <a:t>The most interesting idea from the study is that it showed the opinions of some Americans about themselves in the early 1990s. But the media wrote about the researchers’ idea that there is a big difference.  </a:t>
            </a:r>
            <a:r>
              <a:rPr lang="en-GB" sz="1600" i="1" dirty="0">
                <a:solidFill>
                  <a:srgbClr val="3C4C54"/>
                </a:solidFill>
                <a:latin typeface="Lato"/>
                <a:ea typeface="Times New Roman" panose="02020603050405020304" pitchFamily="18" charset="0"/>
                <a:cs typeface="Times New Roman" panose="02020603050405020304" pitchFamily="18" charset="0"/>
              </a:rPr>
              <a:t>CBS News</a:t>
            </a:r>
            <a:r>
              <a:rPr lang="en-GB" sz="1600" dirty="0">
                <a:solidFill>
                  <a:srgbClr val="3C4C54"/>
                </a:solidFill>
                <a:latin typeface="Lato"/>
                <a:ea typeface="Times New Roman" panose="02020603050405020304" pitchFamily="18" charset="0"/>
                <a:cs typeface="Times New Roman" panose="02020603050405020304" pitchFamily="18" charset="0"/>
              </a:rPr>
              <a:t> wrote: ‘Researchers say there is a big difference between males and females’. The </a:t>
            </a:r>
            <a:r>
              <a:rPr lang="en-GB" sz="1600" i="1" dirty="0">
                <a:solidFill>
                  <a:srgbClr val="3C4C54"/>
                </a:solidFill>
                <a:latin typeface="Lato"/>
                <a:ea typeface="Times New Roman" panose="02020603050405020304" pitchFamily="18" charset="0"/>
                <a:cs typeface="Times New Roman" panose="02020603050405020304" pitchFamily="18" charset="0"/>
              </a:rPr>
              <a:t>Daily Mail</a:t>
            </a:r>
            <a:r>
              <a:rPr lang="en-GB" sz="1600" dirty="0">
                <a:solidFill>
                  <a:srgbClr val="3C4C54"/>
                </a:solidFill>
                <a:latin typeface="Lato"/>
                <a:ea typeface="Times New Roman" panose="02020603050405020304" pitchFamily="18" charset="0"/>
                <a:cs typeface="Times New Roman" panose="02020603050405020304" pitchFamily="18" charset="0"/>
              </a:rPr>
              <a:t> wrote: ‘Surprise! Men and </a:t>
            </a:r>
            <a:r>
              <a:rPr lang="en-GB" sz="1600" dirty="0">
                <a:latin typeface="Lato"/>
                <a:ea typeface="Times New Roman" panose="02020603050405020304" pitchFamily="18" charset="0"/>
                <a:cs typeface="Times New Roman" panose="02020603050405020304" pitchFamily="18" charset="0"/>
                <a:hlinkClick r:id="rId2"/>
              </a:rPr>
              <a:t>women</a:t>
            </a:r>
            <a:r>
              <a:rPr lang="en-GB" sz="1600" dirty="0">
                <a:latin typeface="Lato"/>
                <a:ea typeface="Times New Roman" panose="02020603050405020304" pitchFamily="18" charset="0"/>
                <a:cs typeface="Times New Roman" panose="02020603050405020304" pitchFamily="18" charset="0"/>
              </a:rPr>
              <a:t> </a:t>
            </a:r>
            <a:r>
              <a:rPr lang="en-GB" sz="1600" dirty="0">
                <a:solidFill>
                  <a:srgbClr val="3C4C54"/>
                </a:solidFill>
                <a:latin typeface="Lato"/>
                <a:ea typeface="Times New Roman" panose="02020603050405020304" pitchFamily="18" charset="0"/>
                <a:cs typeface="Times New Roman" panose="02020603050405020304" pitchFamily="18" charset="0"/>
              </a:rPr>
              <a:t>really ARE different: Sexes share just 10 per cent of their personality traits’. The </a:t>
            </a:r>
            <a:r>
              <a:rPr lang="en-GB" sz="1600" i="1" dirty="0">
                <a:solidFill>
                  <a:srgbClr val="3C4C54"/>
                </a:solidFill>
                <a:latin typeface="Lato"/>
                <a:ea typeface="Times New Roman" panose="02020603050405020304" pitchFamily="18" charset="0"/>
                <a:cs typeface="Times New Roman" panose="02020603050405020304" pitchFamily="18" charset="0"/>
              </a:rPr>
              <a:t>Telegraph began</a:t>
            </a:r>
            <a:r>
              <a:rPr lang="en-GB" sz="1600" dirty="0">
                <a:solidFill>
                  <a:srgbClr val="3C4C54"/>
                </a:solidFill>
                <a:latin typeface="Lato"/>
                <a:ea typeface="Times New Roman" panose="02020603050405020304" pitchFamily="18" charset="0"/>
                <a:cs typeface="Times New Roman" panose="02020603050405020304" pitchFamily="18" charset="0"/>
              </a:rPr>
              <a:t>: ‘Men and women really do have very different characteristics.’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20845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860BFB-DFFC-4D77-9AFC-9E166017C8C7}"/>
              </a:ext>
            </a:extLst>
          </p:cNvPr>
          <p:cNvSpPr/>
          <p:nvPr/>
        </p:nvSpPr>
        <p:spPr>
          <a:xfrm>
            <a:off x="179882" y="164892"/>
            <a:ext cx="11887200" cy="6659387"/>
          </a:xfrm>
          <a:prstGeom prst="rect">
            <a:avLst/>
          </a:prstGeom>
        </p:spPr>
        <p:txBody>
          <a:bodyPr wrap="square">
            <a:spAutoFit/>
          </a:bodyPr>
          <a:lstStyle/>
          <a:p>
            <a:pPr marR="63500">
              <a:lnSpc>
                <a:spcPts val="1680"/>
              </a:lnSpc>
              <a:spcAft>
                <a:spcPts val="800"/>
              </a:spcAft>
            </a:pPr>
            <a:r>
              <a:rPr lang="en-GB" dirty="0">
                <a:solidFill>
                  <a:srgbClr val="3C4C54"/>
                </a:solidFill>
                <a:latin typeface="Bevan"/>
                <a:ea typeface="Times New Roman" panose="02020603050405020304" pitchFamily="18" charset="0"/>
                <a:cs typeface="Times New Roman" panose="02020603050405020304" pitchFamily="18" charset="0"/>
              </a:rPr>
              <a:t>Text 4</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dirty="0">
                <a:solidFill>
                  <a:srgbClr val="3C4C54"/>
                </a:solidFill>
                <a:latin typeface="Bevan"/>
                <a:ea typeface="Times New Roman" panose="02020603050405020304" pitchFamily="18" charset="0"/>
                <a:cs typeface="Times New Roman" panose="02020603050405020304" pitchFamily="18" charset="0"/>
              </a:rPr>
              <a:t>Pathways to your brain</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The conclusions about colours from brain studies – that show that men and women use different brain pathways – are perhaps the most difficult to disagree with. But left-handed and right-handed people also use different brain pathways, and so do big-headed and small-headed people. Neuroscientist Gina Rippon says: ‘If you have a lot of brains and divide them by sex, you find some differences. But if you divide them by size you find a lot more.’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Three years ago, psychologists at the University of Pennsylvania studied the connections of nearly 100 parts of the brain and concluded there were male and female brains. And that some female brains connected in the male way and some male brains connected in the female way. They concluded that these differences showed differences in behaviour and they said that ‘males have better motor and spatial abilities, but females have better memory and social skills’.</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In fact, many studies show that the better male spatial abilities only come in the teen years. And there is no good evidence that females have better memory, multitasking, or social skills.</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The fact that men and women may use different brain pathways does not mean their behaviour will be different. The same is true for people who are left-handed or have bigger heads.</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But again the media were not interested in the science. The </a:t>
            </a:r>
            <a:r>
              <a:rPr lang="en-GB" i="1" dirty="0">
                <a:solidFill>
                  <a:srgbClr val="3C4C54"/>
                </a:solidFill>
                <a:latin typeface="Lato"/>
                <a:ea typeface="Times New Roman" panose="02020603050405020304" pitchFamily="18" charset="0"/>
                <a:cs typeface="Times New Roman" panose="02020603050405020304" pitchFamily="18" charset="0"/>
              </a:rPr>
              <a:t>LA Times</a:t>
            </a:r>
            <a:r>
              <a:rPr lang="en-GB" dirty="0">
                <a:solidFill>
                  <a:srgbClr val="3C4C54"/>
                </a:solidFill>
                <a:latin typeface="Lato"/>
                <a:ea typeface="Times New Roman" panose="02020603050405020304" pitchFamily="18" charset="0"/>
                <a:cs typeface="Times New Roman" panose="02020603050405020304" pitchFamily="18" charset="0"/>
              </a:rPr>
              <a:t> wrote: ‘Brains of women and men show strong differences’. </a:t>
            </a:r>
            <a:r>
              <a:rPr lang="en-GB" i="1" dirty="0">
                <a:solidFill>
                  <a:srgbClr val="3C4C54"/>
                </a:solidFill>
                <a:latin typeface="Lato"/>
                <a:ea typeface="Times New Roman" panose="02020603050405020304" pitchFamily="18" charset="0"/>
                <a:cs typeface="Times New Roman" panose="02020603050405020304" pitchFamily="18" charset="0"/>
              </a:rPr>
              <a:t>The Independent</a:t>
            </a:r>
            <a:r>
              <a:rPr lang="en-GB" dirty="0">
                <a:solidFill>
                  <a:srgbClr val="3C4C54"/>
                </a:solidFill>
                <a:latin typeface="Lato"/>
                <a:ea typeface="Times New Roman" panose="02020603050405020304" pitchFamily="18" charset="0"/>
                <a:cs typeface="Times New Roman" panose="02020603050405020304" pitchFamily="18" charset="0"/>
              </a:rPr>
              <a:t> said: ‘The difference between male and female brains could explain why men are better at map reading’. And </a:t>
            </a:r>
            <a:r>
              <a:rPr lang="en-GB" i="1" dirty="0">
                <a:solidFill>
                  <a:srgbClr val="3C4C54"/>
                </a:solidFill>
                <a:latin typeface="Lato"/>
                <a:ea typeface="Times New Roman" panose="02020603050405020304" pitchFamily="18" charset="0"/>
                <a:cs typeface="Times New Roman" panose="02020603050405020304" pitchFamily="18" charset="0"/>
              </a:rPr>
              <a:t>BBC Radio 5 News</a:t>
            </a:r>
            <a:r>
              <a:rPr lang="en-GB" dirty="0">
                <a:solidFill>
                  <a:srgbClr val="3C4C54"/>
                </a:solidFill>
                <a:latin typeface="Lato"/>
                <a:ea typeface="Times New Roman" panose="02020603050405020304" pitchFamily="18" charset="0"/>
                <a:cs typeface="Times New Roman" panose="02020603050405020304" pitchFamily="18" charset="0"/>
              </a:rPr>
              <a:t> told its listeners: ‘It is now proved that men and women really do come from different planets.’</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3C4C54"/>
                </a:solidFill>
                <a:latin typeface="Lato"/>
                <a:ea typeface="Times New Roman" panose="02020603050405020304" pitchFamily="18"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8391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BD3CF4-25EC-4D59-AF8E-F9FB3907F6DF}"/>
              </a:ext>
            </a:extLst>
          </p:cNvPr>
          <p:cNvSpPr/>
          <p:nvPr/>
        </p:nvSpPr>
        <p:spPr>
          <a:xfrm>
            <a:off x="239843" y="516628"/>
            <a:ext cx="11782268" cy="6451253"/>
          </a:xfrm>
          <a:prstGeom prst="rect">
            <a:avLst/>
          </a:prstGeom>
        </p:spPr>
        <p:txBody>
          <a:bodyPr wrap="square">
            <a:spAutoFit/>
          </a:bodyPr>
          <a:lstStyle/>
          <a:p>
            <a:pPr marR="63500">
              <a:lnSpc>
                <a:spcPts val="1680"/>
              </a:lnSpc>
              <a:spcAft>
                <a:spcPts val="800"/>
              </a:spcAft>
            </a:pPr>
            <a:r>
              <a:rPr lang="en-GB" sz="2000" dirty="0">
                <a:solidFill>
                  <a:srgbClr val="3C4C54"/>
                </a:solidFill>
                <a:latin typeface="Bevan"/>
                <a:ea typeface="Times New Roman" panose="02020603050405020304" pitchFamily="18" charset="0"/>
                <a:cs typeface="Times New Roman" panose="02020603050405020304" pitchFamily="18" charset="0"/>
              </a:rPr>
              <a:t>Text 5</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200" dirty="0">
                <a:solidFill>
                  <a:srgbClr val="3C4C54"/>
                </a:solidFill>
                <a:latin typeface="Lato"/>
                <a:ea typeface="Times New Roman" panose="02020603050405020304" pitchFamily="18" charset="0"/>
                <a:cs typeface="Times New Roman" panose="02020603050405020304" pitchFamily="18" charset="0"/>
              </a:rPr>
              <a:t>So why do the media love to report on differences between men and women and show no interest in the evidence for similarities? At first, I thought it was because of the sexist ideas of conservative newspapers but I found that liberal newspapers are the same.</a:t>
            </a:r>
            <a:endParaRPr lang="en-GB" sz="2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200" dirty="0">
                <a:solidFill>
                  <a:srgbClr val="3C4C54"/>
                </a:solidFill>
                <a:latin typeface="Lato"/>
                <a:ea typeface="Times New Roman" panose="02020603050405020304" pitchFamily="18" charset="0"/>
                <a:cs typeface="Times New Roman" panose="02020603050405020304" pitchFamily="18" charset="0"/>
              </a:rPr>
              <a:t>The reasons are more complicated. Each year, hundreds of studies show no differences between the sexes and newspapers report very few of the studies because similarity is less sexy than difference. Much of the research on differences comes from evolutionary psychologists who are very interested in differences between genders. This is why university press offices promote their studies and newspapers welcome them as lighter topics to fill their pages.</a:t>
            </a:r>
            <a:endParaRPr lang="en-GB" sz="2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200" dirty="0">
                <a:solidFill>
                  <a:srgbClr val="3C4C54"/>
                </a:solidFill>
                <a:latin typeface="Lato"/>
                <a:ea typeface="Times New Roman" panose="02020603050405020304" pitchFamily="18" charset="0"/>
                <a:cs typeface="Times New Roman" panose="02020603050405020304" pitchFamily="18" charset="0"/>
              </a:rPr>
              <a:t>One reason the newspapers do this is because readers like to see their own preferences in “scientific” terms. Women have made progress but many readers feel better when they read reports that talk about the important differences between the genders. So this is why stories with ideas that women evolved to shop or men are too single-minded to multi-task, are very popular. The stories which show no differences or say that studies which show no differences are wrong are boring and even a threat to readers.</a:t>
            </a:r>
            <a:endParaRPr lang="en-GB" sz="2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7020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FEF50-83BC-44D3-95FB-462D16BCB3DE}"/>
              </a:ext>
            </a:extLst>
          </p:cNvPr>
          <p:cNvSpPr>
            <a:spLocks noGrp="1"/>
          </p:cNvSpPr>
          <p:nvPr>
            <p:ph type="title"/>
          </p:nvPr>
        </p:nvSpPr>
        <p:spPr/>
        <p:txBody>
          <a:bodyPr/>
          <a:lstStyle/>
          <a:p>
            <a:r>
              <a:rPr lang="en-GB" b="1" dirty="0"/>
              <a:t>Homework</a:t>
            </a:r>
          </a:p>
        </p:txBody>
      </p:sp>
      <p:sp>
        <p:nvSpPr>
          <p:cNvPr id="3" name="Content Placeholder 2">
            <a:extLst>
              <a:ext uri="{FF2B5EF4-FFF2-40B4-BE49-F238E27FC236}">
                <a16:creationId xmlns:a16="http://schemas.microsoft.com/office/drawing/2014/main" id="{511BC0F5-9C55-4E09-8AA2-D06E4D25C1D1}"/>
              </a:ext>
            </a:extLst>
          </p:cNvPr>
          <p:cNvSpPr>
            <a:spLocks noGrp="1"/>
          </p:cNvSpPr>
          <p:nvPr>
            <p:ph idx="1"/>
          </p:nvPr>
        </p:nvSpPr>
        <p:spPr>
          <a:xfrm>
            <a:off x="838200" y="1244185"/>
            <a:ext cx="11093970" cy="5726242"/>
          </a:xfrm>
        </p:spPr>
        <p:txBody>
          <a:bodyPr>
            <a:normAutofit fontScale="92500"/>
          </a:bodyPr>
          <a:lstStyle/>
          <a:p>
            <a:pPr marL="0" indent="0">
              <a:buNone/>
            </a:pPr>
            <a:r>
              <a:rPr lang="en-GB" sz="3800" b="1" dirty="0">
                <a:solidFill>
                  <a:srgbClr val="FF0000"/>
                </a:solidFill>
              </a:rPr>
              <a:t>Now read the original text: </a:t>
            </a:r>
            <a:endParaRPr lang="en-GB" b="1" dirty="0"/>
          </a:p>
          <a:p>
            <a:pPr marL="0" indent="0">
              <a:buNone/>
            </a:pPr>
            <a:r>
              <a:rPr lang="en-GB" b="1" dirty="0">
                <a:hlinkClick r:id="rId3"/>
              </a:rPr>
              <a:t>https://newint.org/features/2017/09/01/gender-stereotypes</a:t>
            </a:r>
            <a:endParaRPr lang="en-GB" b="1" dirty="0"/>
          </a:p>
          <a:p>
            <a:pPr marL="0" indent="0">
              <a:buNone/>
            </a:pPr>
            <a:r>
              <a:rPr lang="en-GB" sz="3800" b="1" dirty="0">
                <a:solidFill>
                  <a:srgbClr val="FF0000"/>
                </a:solidFill>
              </a:rPr>
              <a:t>and find words with these meanings:</a:t>
            </a:r>
            <a:endParaRPr lang="en-GB" b="1" dirty="0"/>
          </a:p>
          <a:p>
            <a:pPr marL="514350" indent="-514350">
              <a:buAutoNum type="alphaLcParenR"/>
            </a:pPr>
            <a:r>
              <a:rPr lang="en-GB" sz="3500" b="1" dirty="0"/>
              <a:t>describes someone who speaks a lot (paragraph 1)</a:t>
            </a:r>
          </a:p>
          <a:p>
            <a:pPr marL="514350" indent="-514350">
              <a:buAutoNum type="alphaLcParenR"/>
            </a:pPr>
            <a:r>
              <a:rPr lang="en-GB" sz="3500" b="1" dirty="0"/>
              <a:t>describes someone who speaks very little (paragraph 1)</a:t>
            </a:r>
          </a:p>
          <a:p>
            <a:pPr marL="514350" indent="-514350">
              <a:buAutoNum type="alphaLcParenR"/>
            </a:pPr>
            <a:r>
              <a:rPr lang="en-GB" sz="3500" b="1" dirty="0"/>
              <a:t>means to make sure an idea continues (paragraph 3)</a:t>
            </a:r>
          </a:p>
          <a:p>
            <a:pPr marL="514350" indent="-514350">
              <a:buAutoNum type="alphaLcParenR"/>
            </a:pPr>
            <a:r>
              <a:rPr lang="en-GB" sz="3500" b="1" dirty="0"/>
              <a:t>means small pieces of a conversation (paragraph 4)</a:t>
            </a:r>
          </a:p>
          <a:p>
            <a:pPr marL="514350" indent="-514350">
              <a:buAutoNum type="alphaLcParenR"/>
            </a:pPr>
            <a:r>
              <a:rPr lang="en-GB" sz="3500" b="1" dirty="0"/>
              <a:t>means a scientific idea which has clear proof (paragraph 5)</a:t>
            </a:r>
          </a:p>
          <a:p>
            <a:pPr marL="514350" indent="-514350">
              <a:buAutoNum type="alphaLcParenR"/>
            </a:pPr>
            <a:r>
              <a:rPr lang="en-GB" sz="3500" b="1" dirty="0"/>
              <a:t>means an idea which is found  not to be true (paragraph 6)</a:t>
            </a:r>
          </a:p>
          <a:p>
            <a:pPr marL="0" indent="0">
              <a:buNone/>
            </a:pPr>
            <a:endParaRPr lang="en-GB" dirty="0"/>
          </a:p>
        </p:txBody>
      </p:sp>
      <p:pic>
        <p:nvPicPr>
          <p:cNvPr id="5" name="Picture 4">
            <a:extLst>
              <a:ext uri="{FF2B5EF4-FFF2-40B4-BE49-F238E27FC236}">
                <a16:creationId xmlns:a16="http://schemas.microsoft.com/office/drawing/2014/main" id="{88D52CAB-790F-434D-B78D-31DBB2FFD7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59333" y="365125"/>
            <a:ext cx="1053814" cy="1534052"/>
          </a:xfrm>
          <a:prstGeom prst="rect">
            <a:avLst/>
          </a:prstGeom>
        </p:spPr>
      </p:pic>
    </p:spTree>
    <p:extLst>
      <p:ext uri="{BB962C8B-B14F-4D97-AF65-F5344CB8AC3E}">
        <p14:creationId xmlns:p14="http://schemas.microsoft.com/office/powerpoint/2010/main" val="812151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This lesson:</a:t>
            </a:r>
          </a:p>
        </p:txBody>
      </p:sp>
      <p:sp>
        <p:nvSpPr>
          <p:cNvPr id="3" name="Content Placeholder 2"/>
          <p:cNvSpPr>
            <a:spLocks noGrp="1"/>
          </p:cNvSpPr>
          <p:nvPr>
            <p:ph idx="1"/>
          </p:nvPr>
        </p:nvSpPr>
        <p:spPr>
          <a:xfrm>
            <a:off x="1207167" y="1895964"/>
            <a:ext cx="10515600" cy="4351338"/>
          </a:xfrm>
        </p:spPr>
        <p:txBody>
          <a:bodyPr>
            <a:normAutofit/>
          </a:bodyPr>
          <a:lstStyle/>
          <a:p>
            <a:pPr marL="0" indent="0">
              <a:buNone/>
            </a:pPr>
            <a:r>
              <a:rPr lang="en-GB" sz="4800" dirty="0"/>
              <a:t>speaking                            vocabulary</a:t>
            </a:r>
          </a:p>
          <a:p>
            <a:pPr marL="0" indent="0">
              <a:buNone/>
            </a:pPr>
            <a:endParaRPr lang="en-GB" sz="4800" dirty="0"/>
          </a:p>
          <a:p>
            <a:pPr marL="0" indent="0">
              <a:buNone/>
            </a:pPr>
            <a:r>
              <a:rPr lang="en-GB" sz="4800" dirty="0"/>
              <a:t>                                                   </a:t>
            </a:r>
            <a:r>
              <a:rPr lang="en-GB" sz="4800" b="1" dirty="0" err="1">
                <a:solidFill>
                  <a:srgbClr val="FF0000"/>
                </a:solidFill>
                <a:latin typeface="Century Gothic" panose="020B0502020202020204" pitchFamily="34" charset="0"/>
              </a:rPr>
              <a:t>ragmarm</a:t>
            </a:r>
            <a:endParaRPr lang="en-GB" sz="4800" b="1" dirty="0">
              <a:solidFill>
                <a:srgbClr val="FF0000"/>
              </a:solidFill>
              <a:latin typeface="Century Gothic" panose="020B0502020202020204" pitchFamily="34" charset="0"/>
            </a:endParaRPr>
          </a:p>
          <a:p>
            <a:pPr marL="0" indent="0">
              <a:buNone/>
            </a:pPr>
            <a:endParaRPr lang="en-GB" sz="4800" dirty="0"/>
          </a:p>
          <a:p>
            <a:pPr marL="0" indent="0">
              <a:buNone/>
            </a:pPr>
            <a:r>
              <a:rPr lang="en-GB" sz="4800" dirty="0"/>
              <a:t>reading                            writing</a:t>
            </a:r>
          </a:p>
        </p:txBody>
      </p:sp>
      <p:pic>
        <p:nvPicPr>
          <p:cNvPr id="4" name="Picture 3">
            <a:extLst>
              <a:ext uri="{FF2B5EF4-FFF2-40B4-BE49-F238E27FC236}">
                <a16:creationId xmlns:a16="http://schemas.microsoft.com/office/drawing/2014/main" id="{A365ADEA-0B09-4F18-ADE6-971DAE67BD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1965" y="3061282"/>
            <a:ext cx="1437542" cy="1437542"/>
          </a:xfrm>
          <a:prstGeom prst="rect">
            <a:avLst/>
          </a:prstGeom>
        </p:spPr>
      </p:pic>
      <p:pic>
        <p:nvPicPr>
          <p:cNvPr id="5" name="Picture 4">
            <a:extLst>
              <a:ext uri="{FF2B5EF4-FFF2-40B4-BE49-F238E27FC236}">
                <a16:creationId xmlns:a16="http://schemas.microsoft.com/office/drawing/2014/main" id="{7B321940-7011-4461-A162-56DAC7CB253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381" y="3061282"/>
            <a:ext cx="1512863" cy="1512863"/>
          </a:xfrm>
          <a:prstGeom prst="rect">
            <a:avLst/>
          </a:prstGeom>
        </p:spPr>
      </p:pic>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8898" y="1362075"/>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18910" y="4071633"/>
            <a:ext cx="2028825" cy="1781175"/>
          </a:xfrm>
          <a:prstGeom prst="rect">
            <a:avLst/>
          </a:prstGeom>
        </p:spPr>
      </p:pic>
      <p:pic>
        <p:nvPicPr>
          <p:cNvPr id="11" name="Picture 10">
            <a:extLst>
              <a:ext uri="{FF2B5EF4-FFF2-40B4-BE49-F238E27FC236}">
                <a16:creationId xmlns:a16="http://schemas.microsoft.com/office/drawing/2014/main" id="{55698A8D-EA5A-4188-A557-DB0DE94FA11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671511">
            <a:off x="7003552" y="4294956"/>
            <a:ext cx="1736913" cy="2216301"/>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14153" y="1570222"/>
            <a:ext cx="2729947" cy="1507755"/>
          </a:xfrm>
          <a:prstGeom prst="rect">
            <a:avLst/>
          </a:prstGeom>
        </p:spPr>
      </p:pic>
      <p:cxnSp>
        <p:nvCxnSpPr>
          <p:cNvPr id="15" name="Straight Connector 14">
            <a:extLst>
              <a:ext uri="{FF2B5EF4-FFF2-40B4-BE49-F238E27FC236}">
                <a16:creationId xmlns:a16="http://schemas.microsoft.com/office/drawing/2014/main" id="{947B5C50-6B1C-490B-B136-99A0CFF58398}"/>
              </a:ext>
            </a:extLst>
          </p:cNvPr>
          <p:cNvCxnSpPr/>
          <p:nvPr/>
        </p:nvCxnSpPr>
        <p:spPr>
          <a:xfrm flipH="1" flipV="1">
            <a:off x="3347735" y="2950408"/>
            <a:ext cx="654230" cy="335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7829DAD-4D14-4914-BA3B-B69672E956D8}"/>
              </a:ext>
            </a:extLst>
          </p:cNvPr>
          <p:cNvCxnSpPr/>
          <p:nvPr/>
        </p:nvCxnSpPr>
        <p:spPr>
          <a:xfrm flipV="1">
            <a:off x="6464967" y="2985961"/>
            <a:ext cx="1094555" cy="650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72DFEC1-41DA-44B9-93C7-0CF6B8EA8A4A}"/>
              </a:ext>
            </a:extLst>
          </p:cNvPr>
          <p:cNvCxnSpPr/>
          <p:nvPr/>
        </p:nvCxnSpPr>
        <p:spPr>
          <a:xfrm>
            <a:off x="6377421" y="3817713"/>
            <a:ext cx="2032469" cy="75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D6EB4A-ABFA-4EFF-BD0B-3A27F6B99E3E}"/>
              </a:ext>
            </a:extLst>
          </p:cNvPr>
          <p:cNvCxnSpPr/>
          <p:nvPr/>
        </p:nvCxnSpPr>
        <p:spPr>
          <a:xfrm flipH="1">
            <a:off x="3077687" y="4435800"/>
            <a:ext cx="1120416" cy="526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843FDDD-83B8-4700-B31E-6A9B16818FBF}"/>
              </a:ext>
            </a:extLst>
          </p:cNvPr>
          <p:cNvCxnSpPr/>
          <p:nvPr/>
        </p:nvCxnSpPr>
        <p:spPr>
          <a:xfrm>
            <a:off x="6093737" y="4432861"/>
            <a:ext cx="579167" cy="529359"/>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A5BF32CB-E294-40CB-AD11-49A3B95E4EB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44100" y="199909"/>
            <a:ext cx="1596694" cy="2324331"/>
          </a:xfrm>
          <a:prstGeom prst="rect">
            <a:avLst/>
          </a:prstGeom>
        </p:spPr>
      </p:pic>
    </p:spTree>
    <p:extLst>
      <p:ext uri="{BB962C8B-B14F-4D97-AF65-F5344CB8AC3E}">
        <p14:creationId xmlns:p14="http://schemas.microsoft.com/office/powerpoint/2010/main" val="273632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AFE72-0257-4BDC-A78F-91263B46B9D7}"/>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27CE8E8D-5C72-4F73-8B8E-FDFD0D7A89A6}"/>
              </a:ext>
            </a:extLst>
          </p:cNvPr>
          <p:cNvSpPr>
            <a:spLocks noGrp="1"/>
          </p:cNvSpPr>
          <p:nvPr>
            <p:ph idx="1"/>
          </p:nvPr>
        </p:nvSpPr>
        <p:spPr>
          <a:xfrm>
            <a:off x="838200" y="365126"/>
            <a:ext cx="10515600" cy="6492874"/>
          </a:xfrm>
        </p:spPr>
        <p:txBody>
          <a:bodyPr>
            <a:normAutofit fontScale="92500"/>
          </a:bodyPr>
          <a:lstStyle/>
          <a:p>
            <a:pPr marL="0" indent="0">
              <a:buNone/>
            </a:pPr>
            <a:r>
              <a:rPr lang="en-GB" dirty="0"/>
              <a:t>                                           </a:t>
            </a:r>
          </a:p>
          <a:p>
            <a:pPr marL="0" indent="0">
              <a:buNone/>
            </a:pPr>
            <a:r>
              <a:rPr lang="en-GB" sz="4800" dirty="0"/>
              <a:t>With a partner make a list of differences you think there are between men and women:</a:t>
            </a:r>
          </a:p>
          <a:p>
            <a:pPr marL="0" indent="0">
              <a:buNone/>
            </a:pPr>
            <a:endParaRPr lang="en-GB" sz="4800" dirty="0"/>
          </a:p>
          <a:p>
            <a:pPr marL="0" indent="0">
              <a:buNone/>
            </a:pPr>
            <a:r>
              <a:rPr lang="en-GB" sz="4800" dirty="0"/>
              <a:t>    </a:t>
            </a:r>
            <a:r>
              <a:rPr lang="en-GB" sz="4800" u="sng" dirty="0"/>
              <a:t> </a:t>
            </a:r>
            <a:r>
              <a:rPr lang="en-GB" sz="4800" b="1" u="sng" dirty="0">
                <a:solidFill>
                  <a:srgbClr val="FF0000"/>
                </a:solidFill>
              </a:rPr>
              <a:t>attitudes</a:t>
            </a:r>
            <a:r>
              <a:rPr lang="en-GB" sz="4800" dirty="0"/>
              <a:t>                                </a:t>
            </a:r>
            <a:r>
              <a:rPr lang="en-GB" sz="4800" b="1" u="sng" dirty="0">
                <a:solidFill>
                  <a:srgbClr val="7030A0"/>
                </a:solidFill>
              </a:rPr>
              <a:t>roles</a:t>
            </a:r>
          </a:p>
          <a:p>
            <a:pPr marL="0" indent="0">
              <a:buNone/>
            </a:pPr>
            <a:endParaRPr lang="en-GB" sz="4800" dirty="0"/>
          </a:p>
          <a:p>
            <a:pPr marL="0" indent="0">
              <a:buNone/>
            </a:pPr>
            <a:r>
              <a:rPr lang="en-GB" sz="4800" dirty="0"/>
              <a:t>                           </a:t>
            </a:r>
            <a:r>
              <a:rPr lang="en-GB" sz="6000" b="1" u="sng" dirty="0">
                <a:solidFill>
                  <a:schemeClr val="accent2">
                    <a:lumMod val="50000"/>
                  </a:schemeClr>
                </a:solidFill>
              </a:rPr>
              <a:t>differences</a:t>
            </a:r>
          </a:p>
          <a:p>
            <a:pPr marL="0" indent="0">
              <a:buNone/>
            </a:pPr>
            <a:endParaRPr lang="en-GB" sz="4800" dirty="0"/>
          </a:p>
          <a:p>
            <a:pPr marL="0" indent="0">
              <a:buNone/>
            </a:pPr>
            <a:r>
              <a:rPr lang="en-GB" sz="4800" dirty="0"/>
              <a:t>                               </a:t>
            </a:r>
            <a:r>
              <a:rPr lang="en-GB" sz="4800" b="1" u="sng" dirty="0">
                <a:solidFill>
                  <a:srgbClr val="002060"/>
                </a:solidFill>
              </a:rPr>
              <a:t>skills</a:t>
            </a:r>
          </a:p>
        </p:txBody>
      </p:sp>
      <p:pic>
        <p:nvPicPr>
          <p:cNvPr id="4" name="Picture 3">
            <a:extLst>
              <a:ext uri="{FF2B5EF4-FFF2-40B4-BE49-F238E27FC236}">
                <a16:creationId xmlns:a16="http://schemas.microsoft.com/office/drawing/2014/main" id="{C1B392B1-9E9C-4744-ADEB-65C40AFE4D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5824" y="2505270"/>
            <a:ext cx="1437542" cy="1437542"/>
          </a:xfrm>
          <a:prstGeom prst="rect">
            <a:avLst/>
          </a:prstGeom>
        </p:spPr>
      </p:pic>
      <p:pic>
        <p:nvPicPr>
          <p:cNvPr id="5" name="Picture 4">
            <a:extLst>
              <a:ext uri="{FF2B5EF4-FFF2-40B4-BE49-F238E27FC236}">
                <a16:creationId xmlns:a16="http://schemas.microsoft.com/office/drawing/2014/main" id="{C9938828-48CD-446B-8B6F-F1CAB5C74C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25767" y="3061282"/>
            <a:ext cx="1080668" cy="1080668"/>
          </a:xfrm>
          <a:prstGeom prst="rect">
            <a:avLst/>
          </a:prstGeom>
        </p:spPr>
      </p:pic>
      <p:cxnSp>
        <p:nvCxnSpPr>
          <p:cNvPr id="7" name="Straight Connector 6">
            <a:extLst>
              <a:ext uri="{FF2B5EF4-FFF2-40B4-BE49-F238E27FC236}">
                <a16:creationId xmlns:a16="http://schemas.microsoft.com/office/drawing/2014/main" id="{FB0A2152-2757-4BA4-A161-285A8CF1ADDE}"/>
              </a:ext>
            </a:extLst>
          </p:cNvPr>
          <p:cNvCxnSpPr>
            <a:cxnSpLocks/>
          </p:cNvCxnSpPr>
          <p:nvPr/>
        </p:nvCxnSpPr>
        <p:spPr>
          <a:xfrm flipH="1" flipV="1">
            <a:off x="3372787" y="3417757"/>
            <a:ext cx="1493493" cy="724193"/>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EC76404-235C-42FA-B06B-7C7A598DE2AF}"/>
              </a:ext>
            </a:extLst>
          </p:cNvPr>
          <p:cNvCxnSpPr>
            <a:cxnSpLocks/>
          </p:cNvCxnSpPr>
          <p:nvPr/>
        </p:nvCxnSpPr>
        <p:spPr>
          <a:xfrm flipV="1">
            <a:off x="6906435" y="3417758"/>
            <a:ext cx="1443086" cy="1169232"/>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5A7EF589-C7F5-4C75-BB5F-CDE99FDA6CF3}"/>
              </a:ext>
            </a:extLst>
          </p:cNvPr>
          <p:cNvCxnSpPr/>
          <p:nvPr/>
        </p:nvCxnSpPr>
        <p:spPr>
          <a:xfrm>
            <a:off x="5825767" y="5181216"/>
            <a:ext cx="0" cy="937846"/>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AAD99D38-B4E2-447A-BB7C-5451EA96727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88109" y="3673366"/>
            <a:ext cx="2003280" cy="2916204"/>
          </a:xfrm>
          <a:prstGeom prst="rect">
            <a:avLst/>
          </a:prstGeom>
        </p:spPr>
      </p:pic>
    </p:spTree>
    <p:extLst>
      <p:ext uri="{BB962C8B-B14F-4D97-AF65-F5344CB8AC3E}">
        <p14:creationId xmlns:p14="http://schemas.microsoft.com/office/powerpoint/2010/main" val="3265529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EA8F6-14AD-4F71-A75F-52E74DE83D50}"/>
              </a:ext>
            </a:extLst>
          </p:cNvPr>
          <p:cNvSpPr>
            <a:spLocks noGrp="1"/>
          </p:cNvSpPr>
          <p:nvPr>
            <p:ph type="title"/>
          </p:nvPr>
        </p:nvSpPr>
        <p:spPr>
          <a:xfrm>
            <a:off x="838200" y="-351692"/>
            <a:ext cx="10515600" cy="2042381"/>
          </a:xfrm>
        </p:spPr>
        <p:txBody>
          <a:bodyPr/>
          <a:lstStyle/>
          <a:p>
            <a:r>
              <a:rPr lang="en-GB" dirty="0"/>
              <a:t>                        she or he?</a:t>
            </a:r>
          </a:p>
        </p:txBody>
      </p:sp>
      <p:sp>
        <p:nvSpPr>
          <p:cNvPr id="3" name="Content Placeholder 2">
            <a:extLst>
              <a:ext uri="{FF2B5EF4-FFF2-40B4-BE49-F238E27FC236}">
                <a16:creationId xmlns:a16="http://schemas.microsoft.com/office/drawing/2014/main" id="{DF117173-03F7-4544-9896-F646F26D1012}"/>
              </a:ext>
            </a:extLst>
          </p:cNvPr>
          <p:cNvSpPr>
            <a:spLocks noGrp="1"/>
          </p:cNvSpPr>
          <p:nvPr>
            <p:ph idx="1"/>
          </p:nvPr>
        </p:nvSpPr>
        <p:spPr>
          <a:xfrm>
            <a:off x="838200" y="1055076"/>
            <a:ext cx="10515600" cy="5802923"/>
          </a:xfrm>
        </p:spPr>
        <p:txBody>
          <a:bodyPr>
            <a:normAutofit lnSpcReduction="10000"/>
          </a:bodyPr>
          <a:lstStyle/>
          <a:p>
            <a:pPr marL="0" indent="0">
              <a:buNone/>
            </a:pPr>
            <a:r>
              <a:rPr lang="en-GB" sz="3200" b="1" dirty="0"/>
              <a:t>1) ___ has just been promoted to director.</a:t>
            </a:r>
          </a:p>
          <a:p>
            <a:pPr marL="0" indent="0">
              <a:buNone/>
            </a:pPr>
            <a:r>
              <a:rPr lang="en-GB" sz="3200" b="1" dirty="0"/>
              <a:t>2) ___ took a small chocolate and giggled, “How naughty of me!”</a:t>
            </a:r>
          </a:p>
          <a:p>
            <a:pPr marL="0" indent="0">
              <a:buNone/>
            </a:pPr>
            <a:r>
              <a:rPr lang="en-GB" sz="3200" b="1" dirty="0"/>
              <a:t>3) The nurse took us to the ward </a:t>
            </a:r>
            <a:r>
              <a:rPr lang="en-GB" sz="3200" b="1" dirty="0" err="1"/>
              <a:t>amd</a:t>
            </a:r>
            <a:r>
              <a:rPr lang="en-GB" sz="3200" b="1" dirty="0"/>
              <a:t> then --- asked us to wait.</a:t>
            </a:r>
          </a:p>
          <a:p>
            <a:pPr marL="0" indent="0">
              <a:buNone/>
            </a:pPr>
            <a:r>
              <a:rPr lang="en-GB" sz="3200" b="1" dirty="0"/>
              <a:t>4) With great pride ____ showed us the new table ____ had been making.</a:t>
            </a:r>
          </a:p>
          <a:p>
            <a:pPr marL="0" indent="0">
              <a:buNone/>
            </a:pPr>
            <a:r>
              <a:rPr lang="en-GB" sz="3200" b="1" dirty="0"/>
              <a:t>5) ___ drove the children to school.</a:t>
            </a:r>
          </a:p>
          <a:p>
            <a:pPr marL="0" indent="0">
              <a:buNone/>
            </a:pPr>
            <a:r>
              <a:rPr lang="en-GB" sz="3200" b="1" dirty="0"/>
              <a:t>6) ___ was 80 and lived alone.</a:t>
            </a:r>
          </a:p>
          <a:p>
            <a:pPr marL="0" indent="0">
              <a:buNone/>
            </a:pPr>
            <a:r>
              <a:rPr lang="en-GB" sz="3200" b="1" dirty="0"/>
              <a:t>7) ___ drove a big car.</a:t>
            </a:r>
          </a:p>
          <a:p>
            <a:pPr marL="0" indent="0">
              <a:buNone/>
            </a:pPr>
            <a:r>
              <a:rPr lang="en-GB" sz="3200" b="1" dirty="0"/>
              <a:t>8)  When ___ is talking, I can’t get a word in edgeways!</a:t>
            </a:r>
          </a:p>
        </p:txBody>
      </p:sp>
      <p:pic>
        <p:nvPicPr>
          <p:cNvPr id="7" name="Picture 6">
            <a:extLst>
              <a:ext uri="{FF2B5EF4-FFF2-40B4-BE49-F238E27FC236}">
                <a16:creationId xmlns:a16="http://schemas.microsoft.com/office/drawing/2014/main" id="{E87F5A50-9C86-4BA0-98CE-C6F8A734B4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33480" y="195315"/>
            <a:ext cx="948366" cy="948366"/>
          </a:xfrm>
          <a:prstGeom prst="rect">
            <a:avLst/>
          </a:prstGeom>
        </p:spPr>
      </p:pic>
      <p:pic>
        <p:nvPicPr>
          <p:cNvPr id="8" name="Picture 7">
            <a:extLst>
              <a:ext uri="{FF2B5EF4-FFF2-40B4-BE49-F238E27FC236}">
                <a16:creationId xmlns:a16="http://schemas.microsoft.com/office/drawing/2014/main" id="{01652755-9E13-4A7E-A12D-4DD61B05FB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1846" y="382442"/>
            <a:ext cx="844062" cy="844062"/>
          </a:xfrm>
          <a:prstGeom prst="rect">
            <a:avLst/>
          </a:prstGeom>
        </p:spPr>
      </p:pic>
      <p:pic>
        <p:nvPicPr>
          <p:cNvPr id="6" name="Picture 5">
            <a:extLst>
              <a:ext uri="{FF2B5EF4-FFF2-40B4-BE49-F238E27FC236}">
                <a16:creationId xmlns:a16="http://schemas.microsoft.com/office/drawing/2014/main" id="{ACE72A30-5870-40B0-9711-2A3D1BBC51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03877" y="4379722"/>
            <a:ext cx="1253772" cy="1825134"/>
          </a:xfrm>
          <a:prstGeom prst="rect">
            <a:avLst/>
          </a:prstGeom>
        </p:spPr>
      </p:pic>
    </p:spTree>
    <p:extLst>
      <p:ext uri="{BB962C8B-B14F-4D97-AF65-F5344CB8AC3E}">
        <p14:creationId xmlns:p14="http://schemas.microsoft.com/office/powerpoint/2010/main" val="1955824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A7163-6CF6-4E86-BF5B-561089FC7C28}"/>
              </a:ext>
            </a:extLst>
          </p:cNvPr>
          <p:cNvSpPr>
            <a:spLocks noGrp="1"/>
          </p:cNvSpPr>
          <p:nvPr>
            <p:ph type="title"/>
          </p:nvPr>
        </p:nvSpPr>
        <p:spPr>
          <a:xfrm>
            <a:off x="838199" y="-106363"/>
            <a:ext cx="10515600" cy="1935163"/>
          </a:xfrm>
        </p:spPr>
        <p:txBody>
          <a:bodyPr>
            <a:normAutofit/>
          </a:bodyPr>
          <a:lstStyle/>
          <a:p>
            <a:r>
              <a:rPr lang="en-GB" dirty="0"/>
              <a:t>                           </a:t>
            </a:r>
            <a:r>
              <a:rPr lang="en-GB" b="1" dirty="0"/>
              <a:t>   Opinions</a:t>
            </a:r>
            <a:br>
              <a:rPr lang="en-GB" b="1" dirty="0"/>
            </a:br>
            <a:r>
              <a:rPr lang="en-GB" b="1" dirty="0"/>
              <a:t>Talking in general. Make 5 sentences using one of the coloured words in each sentence</a:t>
            </a:r>
          </a:p>
        </p:txBody>
      </p:sp>
      <p:sp>
        <p:nvSpPr>
          <p:cNvPr id="3" name="Content Placeholder 2">
            <a:extLst>
              <a:ext uri="{FF2B5EF4-FFF2-40B4-BE49-F238E27FC236}">
                <a16:creationId xmlns:a16="http://schemas.microsoft.com/office/drawing/2014/main" id="{FB07704E-275A-4E3A-A73E-F49866302834}"/>
              </a:ext>
            </a:extLst>
          </p:cNvPr>
          <p:cNvSpPr>
            <a:spLocks noGrp="1"/>
          </p:cNvSpPr>
          <p:nvPr>
            <p:ph idx="1"/>
          </p:nvPr>
        </p:nvSpPr>
        <p:spPr>
          <a:xfrm>
            <a:off x="838200" y="1219200"/>
            <a:ext cx="10515600" cy="4957763"/>
          </a:xfrm>
        </p:spPr>
        <p:txBody>
          <a:bodyPr>
            <a:normAutofit lnSpcReduction="10000"/>
          </a:bodyPr>
          <a:lstStyle/>
          <a:p>
            <a:pPr marL="0" indent="0">
              <a:buNone/>
            </a:pPr>
            <a:endParaRPr lang="en-GB" sz="3600" b="1" dirty="0"/>
          </a:p>
          <a:p>
            <a:pPr marL="0" indent="0">
              <a:buNone/>
            </a:pPr>
            <a:endParaRPr lang="en-GB" dirty="0"/>
          </a:p>
          <a:p>
            <a:pPr marL="0" indent="0">
              <a:buNone/>
            </a:pPr>
            <a:r>
              <a:rPr lang="en-GB" sz="3600" b="1" dirty="0">
                <a:solidFill>
                  <a:srgbClr val="7030A0"/>
                </a:solidFill>
              </a:rPr>
              <a:t>    generally</a:t>
            </a:r>
            <a:r>
              <a:rPr lang="en-GB" sz="3600" dirty="0"/>
              <a:t>     </a:t>
            </a:r>
            <a:r>
              <a:rPr lang="en-GB" sz="3600" b="1" dirty="0"/>
              <a:t>drivers</a:t>
            </a:r>
            <a:r>
              <a:rPr lang="en-GB" sz="3600" dirty="0"/>
              <a:t>              </a:t>
            </a:r>
            <a:r>
              <a:rPr lang="en-GB" sz="3600" b="1" dirty="0">
                <a:solidFill>
                  <a:srgbClr val="FF0000"/>
                </a:solidFill>
              </a:rPr>
              <a:t>tend</a:t>
            </a:r>
            <a:r>
              <a:rPr lang="en-GB" dirty="0"/>
              <a:t>              </a:t>
            </a:r>
            <a:r>
              <a:rPr lang="en-GB" sz="3600" b="1" dirty="0">
                <a:solidFill>
                  <a:srgbClr val="002060"/>
                </a:solidFill>
              </a:rPr>
              <a:t>generalisation </a:t>
            </a:r>
          </a:p>
          <a:p>
            <a:pPr marL="0" indent="0">
              <a:buNone/>
            </a:pPr>
            <a:endParaRPr lang="en-GB" sz="3600" b="1" dirty="0">
              <a:solidFill>
                <a:srgbClr val="002060"/>
              </a:solidFill>
            </a:endParaRPr>
          </a:p>
          <a:p>
            <a:pPr marL="0" indent="0">
              <a:buNone/>
            </a:pPr>
            <a:r>
              <a:rPr lang="en-GB" sz="3600" b="1" dirty="0"/>
              <a:t>     better        but             there  is a        and say</a:t>
            </a:r>
          </a:p>
          <a:p>
            <a:pPr marL="0" indent="0">
              <a:buNone/>
            </a:pPr>
            <a:endParaRPr lang="en-GB" dirty="0"/>
          </a:p>
          <a:p>
            <a:pPr marL="0" indent="0">
              <a:buNone/>
            </a:pPr>
            <a:r>
              <a:rPr lang="en-GB" sz="3600" b="1" dirty="0">
                <a:solidFill>
                  <a:srgbClr val="00B050"/>
                </a:solidFill>
              </a:rPr>
              <a:t>       generalise</a:t>
            </a:r>
            <a:r>
              <a:rPr lang="en-GB" dirty="0"/>
              <a:t>       </a:t>
            </a:r>
            <a:r>
              <a:rPr lang="en-GB" sz="3600" b="1" dirty="0"/>
              <a:t>are </a:t>
            </a:r>
            <a:r>
              <a:rPr lang="en-GB" dirty="0"/>
              <a:t>      </a:t>
            </a:r>
            <a:r>
              <a:rPr lang="en-GB" sz="3600" b="1" dirty="0">
                <a:solidFill>
                  <a:schemeClr val="accent2">
                    <a:lumMod val="75000"/>
                  </a:schemeClr>
                </a:solidFill>
              </a:rPr>
              <a:t>tendency        </a:t>
            </a:r>
            <a:r>
              <a:rPr lang="en-GB" sz="3600" b="1" dirty="0"/>
              <a:t>to be      for</a:t>
            </a:r>
          </a:p>
          <a:p>
            <a:pPr marL="0" indent="0">
              <a:buNone/>
            </a:pPr>
            <a:endParaRPr lang="en-GB" sz="3600" b="1" dirty="0"/>
          </a:p>
          <a:p>
            <a:pPr marL="0" indent="0">
              <a:buNone/>
            </a:pPr>
            <a:r>
              <a:rPr lang="en-GB" sz="3600" b="1" dirty="0"/>
              <a:t>                      women           it’s a           we can</a:t>
            </a:r>
          </a:p>
        </p:txBody>
      </p:sp>
      <p:pic>
        <p:nvPicPr>
          <p:cNvPr id="5" name="Picture 4">
            <a:extLst>
              <a:ext uri="{FF2B5EF4-FFF2-40B4-BE49-F238E27FC236}">
                <a16:creationId xmlns:a16="http://schemas.microsoft.com/office/drawing/2014/main" id="{77A46D18-2B5B-42C8-B548-0D0874EB08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5618" y="5186597"/>
            <a:ext cx="2666480" cy="1395458"/>
          </a:xfrm>
          <a:prstGeom prst="rect">
            <a:avLst/>
          </a:prstGeom>
        </p:spPr>
      </p:pic>
      <p:pic>
        <p:nvPicPr>
          <p:cNvPr id="6" name="Picture 5">
            <a:extLst>
              <a:ext uri="{FF2B5EF4-FFF2-40B4-BE49-F238E27FC236}">
                <a16:creationId xmlns:a16="http://schemas.microsoft.com/office/drawing/2014/main" id="{16F42B16-8319-43B8-980F-5B75C4BCEB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8809" y="5054688"/>
            <a:ext cx="1238781" cy="1803312"/>
          </a:xfrm>
          <a:prstGeom prst="rect">
            <a:avLst/>
          </a:prstGeom>
        </p:spPr>
      </p:pic>
    </p:spTree>
    <p:extLst>
      <p:ext uri="{BB962C8B-B14F-4D97-AF65-F5344CB8AC3E}">
        <p14:creationId xmlns:p14="http://schemas.microsoft.com/office/powerpoint/2010/main" val="3303717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939B9-2A46-4DC9-BCC6-85648B1B1091}"/>
              </a:ext>
            </a:extLst>
          </p:cNvPr>
          <p:cNvSpPr>
            <a:spLocks noGrp="1"/>
          </p:cNvSpPr>
          <p:nvPr>
            <p:ph type="title"/>
          </p:nvPr>
        </p:nvSpPr>
        <p:spPr>
          <a:xfrm>
            <a:off x="838200" y="365125"/>
            <a:ext cx="10515600" cy="1146175"/>
          </a:xfrm>
        </p:spPr>
        <p:txBody>
          <a:bodyPr>
            <a:normAutofit fontScale="90000"/>
          </a:bodyPr>
          <a:lstStyle/>
          <a:p>
            <a:r>
              <a:rPr lang="en-GB" b="1" dirty="0"/>
              <a:t>Complete  the grammar summaries with </a:t>
            </a:r>
            <a:br>
              <a:rPr lang="en-GB" dirty="0"/>
            </a:br>
            <a:r>
              <a:rPr lang="en-GB" b="1" i="1" dirty="0">
                <a:solidFill>
                  <a:srgbClr val="FF0000"/>
                </a:solidFill>
              </a:rPr>
              <a:t>generalise    sentence   generalisation but</a:t>
            </a:r>
            <a:br>
              <a:rPr lang="en-GB" b="1" i="1" dirty="0">
                <a:solidFill>
                  <a:srgbClr val="FF0000"/>
                </a:solidFill>
              </a:rPr>
            </a:br>
            <a:r>
              <a:rPr lang="en-GB" b="1" i="1" dirty="0">
                <a:solidFill>
                  <a:srgbClr val="FF0000"/>
                </a:solidFill>
              </a:rPr>
              <a:t>tend    tendency         for      </a:t>
            </a:r>
            <a:endParaRPr lang="en-GB" b="1" dirty="0">
              <a:solidFill>
                <a:srgbClr val="FF0000"/>
              </a:solidFill>
            </a:endParaRPr>
          </a:p>
        </p:txBody>
      </p:sp>
      <p:sp>
        <p:nvSpPr>
          <p:cNvPr id="3" name="Content Placeholder 2">
            <a:extLst>
              <a:ext uri="{FF2B5EF4-FFF2-40B4-BE49-F238E27FC236}">
                <a16:creationId xmlns:a16="http://schemas.microsoft.com/office/drawing/2014/main" id="{8C498F3D-ADB2-4A8A-9397-572AF79D3898}"/>
              </a:ext>
            </a:extLst>
          </p:cNvPr>
          <p:cNvSpPr>
            <a:spLocks noGrp="1"/>
          </p:cNvSpPr>
          <p:nvPr>
            <p:ph idx="1"/>
          </p:nvPr>
        </p:nvSpPr>
        <p:spPr>
          <a:xfrm>
            <a:off x="838200" y="1870594"/>
            <a:ext cx="10515600" cy="5133975"/>
          </a:xfrm>
        </p:spPr>
        <p:txBody>
          <a:bodyPr>
            <a:normAutofit/>
          </a:bodyPr>
          <a:lstStyle/>
          <a:p>
            <a:pPr marL="514350" indent="-514350">
              <a:buAutoNum type="arabicParenR"/>
            </a:pPr>
            <a:r>
              <a:rPr lang="en-GB" dirty="0"/>
              <a:t>Generally + ___________________</a:t>
            </a:r>
          </a:p>
          <a:p>
            <a:pPr marL="514350" indent="-514350">
              <a:buAutoNum type="arabicParenR"/>
            </a:pPr>
            <a:endParaRPr lang="en-GB" dirty="0"/>
          </a:p>
          <a:p>
            <a:pPr marL="514350" indent="-514350">
              <a:buAutoNum type="arabicParenR"/>
            </a:pPr>
            <a:r>
              <a:rPr lang="en-GB" dirty="0"/>
              <a:t>Subject + __________ + to + infinitive</a:t>
            </a:r>
          </a:p>
          <a:p>
            <a:pPr marL="514350" indent="-514350">
              <a:buAutoNum type="arabicParenR"/>
            </a:pPr>
            <a:endParaRPr lang="en-GB" dirty="0"/>
          </a:p>
          <a:p>
            <a:pPr marL="514350" indent="-514350">
              <a:buAutoNum type="arabicParenR"/>
            </a:pPr>
            <a:r>
              <a:rPr lang="en-GB" dirty="0"/>
              <a:t>There is a _____________  +   _____ + noun + to + infinitive</a:t>
            </a:r>
          </a:p>
          <a:p>
            <a:pPr marL="514350" indent="-514350">
              <a:buAutoNum type="arabicParenR"/>
            </a:pPr>
            <a:endParaRPr lang="en-GB" dirty="0"/>
          </a:p>
          <a:p>
            <a:pPr marL="514350" indent="-514350">
              <a:buAutoNum type="arabicParenR"/>
            </a:pPr>
            <a:r>
              <a:rPr lang="en-GB" dirty="0"/>
              <a:t>It’s a ___________ but + sentence</a:t>
            </a:r>
          </a:p>
          <a:p>
            <a:pPr marL="514350" indent="-514350">
              <a:buAutoNum type="arabicParenR"/>
            </a:pPr>
            <a:endParaRPr lang="en-GB" dirty="0"/>
          </a:p>
          <a:p>
            <a:pPr marL="514350" indent="-514350">
              <a:buAutoNum type="arabicParenR"/>
            </a:pPr>
            <a:r>
              <a:rPr lang="en-GB" dirty="0"/>
              <a:t>We can _________ and say that + sentence</a:t>
            </a:r>
          </a:p>
        </p:txBody>
      </p:sp>
      <p:pic>
        <p:nvPicPr>
          <p:cNvPr id="4" name="Picture 3">
            <a:extLst>
              <a:ext uri="{FF2B5EF4-FFF2-40B4-BE49-F238E27FC236}">
                <a16:creationId xmlns:a16="http://schemas.microsoft.com/office/drawing/2014/main" id="{8F396857-1D82-45BC-845E-50BAF56FF5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55511" y="230188"/>
            <a:ext cx="948366" cy="948366"/>
          </a:xfrm>
          <a:prstGeom prst="rect">
            <a:avLst/>
          </a:prstGeom>
        </p:spPr>
      </p:pic>
      <p:pic>
        <p:nvPicPr>
          <p:cNvPr id="5" name="Picture 4">
            <a:extLst>
              <a:ext uri="{FF2B5EF4-FFF2-40B4-BE49-F238E27FC236}">
                <a16:creationId xmlns:a16="http://schemas.microsoft.com/office/drawing/2014/main" id="{0C496474-9B9B-45CB-BEF2-36FAFEE05C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1846" y="382442"/>
            <a:ext cx="844062" cy="844062"/>
          </a:xfrm>
          <a:prstGeom prst="rect">
            <a:avLst/>
          </a:prstGeom>
        </p:spPr>
      </p:pic>
      <p:pic>
        <p:nvPicPr>
          <p:cNvPr id="6" name="Picture 5">
            <a:extLst>
              <a:ext uri="{FF2B5EF4-FFF2-40B4-BE49-F238E27FC236}">
                <a16:creationId xmlns:a16="http://schemas.microsoft.com/office/drawing/2014/main" id="{1A1F2AD6-C51F-4518-978C-4E040F7E64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86601" y="1646237"/>
            <a:ext cx="1039307" cy="1512935"/>
          </a:xfrm>
          <a:prstGeom prst="rect">
            <a:avLst/>
          </a:prstGeom>
        </p:spPr>
      </p:pic>
    </p:spTree>
    <p:extLst>
      <p:ext uri="{BB962C8B-B14F-4D97-AF65-F5344CB8AC3E}">
        <p14:creationId xmlns:p14="http://schemas.microsoft.com/office/powerpoint/2010/main" val="75980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C6B28-5069-441E-B104-9490A6DC63AB}"/>
              </a:ext>
            </a:extLst>
          </p:cNvPr>
          <p:cNvSpPr>
            <a:spLocks noGrp="1"/>
          </p:cNvSpPr>
          <p:nvPr>
            <p:ph type="title"/>
          </p:nvPr>
        </p:nvSpPr>
        <p:spPr/>
        <p:txBody>
          <a:bodyPr>
            <a:normAutofit/>
          </a:bodyPr>
          <a:lstStyle/>
          <a:p>
            <a:r>
              <a:rPr lang="en-GB" b="1" dirty="0"/>
              <a:t>Write  10 sentences about the differences you think there are between men and women:</a:t>
            </a:r>
          </a:p>
        </p:txBody>
      </p:sp>
      <p:pic>
        <p:nvPicPr>
          <p:cNvPr id="4" name="Picture 3">
            <a:extLst>
              <a:ext uri="{FF2B5EF4-FFF2-40B4-BE49-F238E27FC236}">
                <a16:creationId xmlns:a16="http://schemas.microsoft.com/office/drawing/2014/main" id="{441F3951-2C32-46A7-AD3F-AD58654096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79852" y="1300567"/>
            <a:ext cx="948366" cy="948366"/>
          </a:xfrm>
          <a:prstGeom prst="rect">
            <a:avLst/>
          </a:prstGeom>
        </p:spPr>
      </p:pic>
      <p:pic>
        <p:nvPicPr>
          <p:cNvPr id="5" name="Picture 4">
            <a:extLst>
              <a:ext uri="{FF2B5EF4-FFF2-40B4-BE49-F238E27FC236}">
                <a16:creationId xmlns:a16="http://schemas.microsoft.com/office/drawing/2014/main" id="{40666331-DDC1-47C5-B005-287D72B02B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16395" y="281063"/>
            <a:ext cx="844062" cy="844062"/>
          </a:xfrm>
          <a:prstGeom prst="rect">
            <a:avLst/>
          </a:prstGeom>
        </p:spPr>
      </p:pic>
      <p:sp>
        <p:nvSpPr>
          <p:cNvPr id="10" name="AutoShape 2" descr="Image result for men and women differences clip art">
            <a:extLst>
              <a:ext uri="{FF2B5EF4-FFF2-40B4-BE49-F238E27FC236}">
                <a16:creationId xmlns:a16="http://schemas.microsoft.com/office/drawing/2014/main" id="{B25D5073-819F-4F9B-A696-31A5D50864E5}"/>
              </a:ext>
            </a:extLst>
          </p:cNvPr>
          <p:cNvSpPr>
            <a:spLocks noChangeAspect="1" noChangeArrowheads="1"/>
          </p:cNvSpPr>
          <p:nvPr/>
        </p:nvSpPr>
        <p:spPr bwMode="auto">
          <a:xfrm>
            <a:off x="4672013" y="2719388"/>
            <a:ext cx="2847975" cy="1419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Content Placeholder 13">
            <a:extLst>
              <a:ext uri="{FF2B5EF4-FFF2-40B4-BE49-F238E27FC236}">
                <a16:creationId xmlns:a16="http://schemas.microsoft.com/office/drawing/2014/main" id="{9A025DE1-7D9D-4D7A-A837-E09C5453EBE4}"/>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bwMode="auto">
          <a:xfrm>
            <a:off x="2995953" y="1825625"/>
            <a:ext cx="6200093" cy="435133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D22AC4D7-6FE3-4AA4-AE6E-91772FC9B1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255" y="3260759"/>
            <a:ext cx="2003280" cy="2916204"/>
          </a:xfrm>
          <a:prstGeom prst="rect">
            <a:avLst/>
          </a:prstGeom>
        </p:spPr>
      </p:pic>
    </p:spTree>
    <p:extLst>
      <p:ext uri="{BB962C8B-B14F-4D97-AF65-F5344CB8AC3E}">
        <p14:creationId xmlns:p14="http://schemas.microsoft.com/office/powerpoint/2010/main" val="1793880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5948" y="168442"/>
            <a:ext cx="5775798" cy="422401"/>
          </a:xfrm>
        </p:spPr>
        <p:txBody>
          <a:bodyPr>
            <a:normAutofit fontScale="90000"/>
          </a:bodyPr>
          <a:lstStyle/>
          <a:p>
            <a:r>
              <a:rPr lang="en-GB" sz="3600" b="1" dirty="0"/>
              <a:t>      Match definitions to the words:</a:t>
            </a:r>
          </a:p>
        </p:txBody>
      </p:sp>
      <p:sp>
        <p:nvSpPr>
          <p:cNvPr id="4" name="Content Placeholder 3"/>
          <p:cNvSpPr>
            <a:spLocks noGrp="1"/>
          </p:cNvSpPr>
          <p:nvPr>
            <p:ph sz="half" idx="1"/>
          </p:nvPr>
        </p:nvSpPr>
        <p:spPr>
          <a:xfrm>
            <a:off x="332686" y="168442"/>
            <a:ext cx="7012494" cy="6412240"/>
          </a:xfrm>
        </p:spPr>
        <p:txBody>
          <a:bodyPr>
            <a:noAutofit/>
          </a:bodyPr>
          <a:lstStyle/>
          <a:p>
            <a:pPr marL="742950" indent="-742950">
              <a:buAutoNum type="alphaLcParenR"/>
            </a:pPr>
            <a:r>
              <a:rPr lang="en-GB" sz="3000" b="1" dirty="0">
                <a:solidFill>
                  <a:srgbClr val="FF0000"/>
                </a:solidFill>
              </a:rPr>
              <a:t>the science of language </a:t>
            </a:r>
          </a:p>
          <a:p>
            <a:pPr marL="742950" indent="-742950">
              <a:buAutoNum type="alphaLcParenR"/>
            </a:pPr>
            <a:r>
              <a:rPr lang="en-GB" sz="3000" b="1" dirty="0">
                <a:solidFill>
                  <a:srgbClr val="FF0000"/>
                </a:solidFill>
              </a:rPr>
              <a:t>an idea or story which is not true</a:t>
            </a:r>
          </a:p>
          <a:p>
            <a:pPr marL="742950" indent="-742950">
              <a:buAutoNum type="alphaLcParenR"/>
            </a:pPr>
            <a:r>
              <a:rPr lang="en-GB" sz="3000" b="1" dirty="0">
                <a:solidFill>
                  <a:srgbClr val="FF0000"/>
                </a:solidFill>
              </a:rPr>
              <a:t>fixed from birth</a:t>
            </a:r>
          </a:p>
          <a:p>
            <a:pPr marL="742950" indent="-742950">
              <a:buAutoNum type="alphaLcParenR"/>
            </a:pPr>
            <a:r>
              <a:rPr lang="en-GB" sz="3000" b="1" dirty="0">
                <a:solidFill>
                  <a:srgbClr val="FF0000"/>
                </a:solidFill>
              </a:rPr>
              <a:t>lighter or darker form of a colour</a:t>
            </a:r>
          </a:p>
          <a:p>
            <a:pPr marL="742950" indent="-742950">
              <a:buAutoNum type="alphaLcParenR"/>
            </a:pPr>
            <a:r>
              <a:rPr lang="en-GB" sz="3000" b="1" dirty="0">
                <a:solidFill>
                  <a:srgbClr val="FF0000"/>
                </a:solidFill>
              </a:rPr>
              <a:t>it’s passed on from parents to children</a:t>
            </a:r>
          </a:p>
          <a:p>
            <a:pPr marL="742950" indent="-742950">
              <a:buAutoNum type="alphaLcParenR"/>
            </a:pPr>
            <a:r>
              <a:rPr lang="en-GB" sz="3000" b="1" dirty="0">
                <a:solidFill>
                  <a:srgbClr val="FF0000"/>
                </a:solidFill>
              </a:rPr>
              <a:t>make up (noun)</a:t>
            </a:r>
          </a:p>
          <a:p>
            <a:pPr marL="742950" indent="-742950">
              <a:buAutoNum type="alphaLcParenR"/>
            </a:pPr>
            <a:r>
              <a:rPr lang="en-GB" sz="3000" b="1" dirty="0">
                <a:solidFill>
                  <a:srgbClr val="FF0000"/>
                </a:solidFill>
              </a:rPr>
              <a:t>ability to do several things at the same time</a:t>
            </a:r>
          </a:p>
          <a:p>
            <a:pPr marL="742950" indent="-742950">
              <a:buAutoNum type="alphaLcParenR"/>
            </a:pPr>
            <a:r>
              <a:rPr lang="en-GB" sz="3000" b="1" dirty="0">
                <a:solidFill>
                  <a:srgbClr val="FF0000"/>
                </a:solidFill>
              </a:rPr>
              <a:t>s/he studies the brain</a:t>
            </a:r>
          </a:p>
          <a:p>
            <a:pPr marL="742950" indent="-742950">
              <a:buAutoNum type="alphaLcParenR"/>
            </a:pPr>
            <a:r>
              <a:rPr lang="en-GB" sz="3000" b="1" dirty="0">
                <a:solidFill>
                  <a:srgbClr val="FF0000"/>
                </a:solidFill>
              </a:rPr>
              <a:t>a life form</a:t>
            </a:r>
          </a:p>
          <a:p>
            <a:pPr marL="742950" indent="-742950">
              <a:buAutoNum type="alphaLcParenR"/>
            </a:pPr>
            <a:r>
              <a:rPr lang="en-GB" sz="3000" b="1" dirty="0">
                <a:solidFill>
                  <a:srgbClr val="FF0000"/>
                </a:solidFill>
              </a:rPr>
              <a:t>person’s characteristic</a:t>
            </a:r>
          </a:p>
          <a:p>
            <a:pPr marL="742950" indent="-742950">
              <a:buFont typeface="Arial" panose="020B0604020202020204" pitchFamily="34" charset="0"/>
              <a:buAutoNum type="alphaLcParenR"/>
            </a:pPr>
            <a:r>
              <a:rPr lang="en-GB" sz="3000" b="1" dirty="0">
                <a:solidFill>
                  <a:srgbClr val="FF0000"/>
                </a:solidFill>
              </a:rPr>
              <a:t>ability to work with distances/spaces</a:t>
            </a:r>
          </a:p>
        </p:txBody>
      </p:sp>
      <p:sp>
        <p:nvSpPr>
          <p:cNvPr id="5" name="Content Placeholder 4"/>
          <p:cNvSpPr>
            <a:spLocks noGrp="1"/>
          </p:cNvSpPr>
          <p:nvPr>
            <p:ph sz="half" idx="2"/>
          </p:nvPr>
        </p:nvSpPr>
        <p:spPr>
          <a:xfrm>
            <a:off x="7345180" y="590843"/>
            <a:ext cx="4606566" cy="6105379"/>
          </a:xfrm>
        </p:spPr>
        <p:txBody>
          <a:bodyPr>
            <a:normAutofit lnSpcReduction="10000"/>
          </a:bodyPr>
          <a:lstStyle/>
          <a:p>
            <a:pPr marL="742950" indent="-742950">
              <a:buAutoNum type="arabicParenR"/>
            </a:pPr>
            <a:r>
              <a:rPr lang="en-GB" sz="3200" b="1" dirty="0">
                <a:solidFill>
                  <a:srgbClr val="7030A0"/>
                </a:solidFill>
              </a:rPr>
              <a:t>neuroscientist</a:t>
            </a:r>
          </a:p>
          <a:p>
            <a:pPr marL="742950" indent="-742950">
              <a:buAutoNum type="arabicParenR"/>
            </a:pPr>
            <a:r>
              <a:rPr lang="en-GB" sz="3200" b="1" dirty="0">
                <a:solidFill>
                  <a:srgbClr val="7030A0"/>
                </a:solidFill>
              </a:rPr>
              <a:t>species</a:t>
            </a:r>
          </a:p>
          <a:p>
            <a:pPr marL="742950" indent="-742950">
              <a:buAutoNum type="arabicParenR"/>
            </a:pPr>
            <a:r>
              <a:rPr lang="en-GB" sz="3200" b="1" dirty="0">
                <a:solidFill>
                  <a:srgbClr val="7030A0"/>
                </a:solidFill>
              </a:rPr>
              <a:t>myth</a:t>
            </a:r>
          </a:p>
          <a:p>
            <a:pPr marL="742950" indent="-742950">
              <a:buAutoNum type="arabicParenR"/>
            </a:pPr>
            <a:r>
              <a:rPr lang="en-GB" sz="3200" b="1" dirty="0">
                <a:solidFill>
                  <a:srgbClr val="7030A0"/>
                </a:solidFill>
              </a:rPr>
              <a:t>multitasking</a:t>
            </a:r>
          </a:p>
          <a:p>
            <a:pPr marL="742950" indent="-742950">
              <a:buAutoNum type="arabicParenR"/>
            </a:pPr>
            <a:r>
              <a:rPr lang="en-GB" sz="3200" b="1" dirty="0">
                <a:solidFill>
                  <a:srgbClr val="7030A0"/>
                </a:solidFill>
              </a:rPr>
              <a:t>cosmetics</a:t>
            </a:r>
          </a:p>
          <a:p>
            <a:pPr marL="742950" indent="-742950">
              <a:buAutoNum type="arabicParenR"/>
            </a:pPr>
            <a:r>
              <a:rPr lang="en-GB" sz="3200" b="1" dirty="0">
                <a:solidFill>
                  <a:srgbClr val="7030A0"/>
                </a:solidFill>
              </a:rPr>
              <a:t>trait</a:t>
            </a:r>
          </a:p>
          <a:p>
            <a:pPr marL="742950" indent="-742950">
              <a:buAutoNum type="arabicParenR"/>
            </a:pPr>
            <a:r>
              <a:rPr lang="en-GB" sz="3200" b="1" dirty="0">
                <a:solidFill>
                  <a:srgbClr val="7030A0"/>
                </a:solidFill>
              </a:rPr>
              <a:t>biologically programmed</a:t>
            </a:r>
          </a:p>
          <a:p>
            <a:pPr marL="742950" indent="-742950">
              <a:buAutoNum type="arabicParenR"/>
            </a:pPr>
            <a:r>
              <a:rPr lang="en-GB" sz="3200" b="1" dirty="0">
                <a:solidFill>
                  <a:srgbClr val="7030A0"/>
                </a:solidFill>
              </a:rPr>
              <a:t>gene</a:t>
            </a:r>
          </a:p>
          <a:p>
            <a:pPr marL="742950" indent="-742950">
              <a:buAutoNum type="arabicParenR"/>
            </a:pPr>
            <a:r>
              <a:rPr lang="en-GB" sz="3200" b="1" dirty="0">
                <a:solidFill>
                  <a:srgbClr val="7030A0"/>
                </a:solidFill>
              </a:rPr>
              <a:t>linguistics</a:t>
            </a:r>
          </a:p>
          <a:p>
            <a:pPr marL="742950" indent="-742950">
              <a:buAutoNum type="arabicParenR"/>
            </a:pPr>
            <a:r>
              <a:rPr lang="en-GB" sz="3200" b="1" dirty="0">
                <a:solidFill>
                  <a:srgbClr val="7030A0"/>
                </a:solidFill>
              </a:rPr>
              <a:t>shade</a:t>
            </a:r>
          </a:p>
          <a:p>
            <a:pPr marL="742950" indent="-742950">
              <a:buAutoNum type="arabicParenR"/>
            </a:pPr>
            <a:r>
              <a:rPr lang="en-GB" sz="3200" b="1" dirty="0">
                <a:solidFill>
                  <a:srgbClr val="7030A0"/>
                </a:solidFill>
              </a:rPr>
              <a:t>spatial ability</a:t>
            </a:r>
          </a:p>
          <a:p>
            <a:pPr marL="742950" indent="-742950">
              <a:buAutoNum type="arabicParenR"/>
            </a:pPr>
            <a:endParaRPr lang="en-GB" sz="3200" b="1" dirty="0">
              <a:solidFill>
                <a:srgbClr val="7030A0"/>
              </a:solidFill>
            </a:endParaRPr>
          </a:p>
        </p:txBody>
      </p:sp>
      <p:pic>
        <p:nvPicPr>
          <p:cNvPr id="6" name="Picture 5">
            <a:extLst>
              <a:ext uri="{FF2B5EF4-FFF2-40B4-BE49-F238E27FC236}">
                <a16:creationId xmlns:a16="http://schemas.microsoft.com/office/drawing/2014/main" id="{99404F6F-4AB3-4A71-A104-577D7386DC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2920" y="1189110"/>
            <a:ext cx="1368826" cy="1992620"/>
          </a:xfrm>
          <a:prstGeom prst="rect">
            <a:avLst/>
          </a:prstGeom>
        </p:spPr>
      </p:pic>
    </p:spTree>
    <p:extLst>
      <p:ext uri="{BB962C8B-B14F-4D97-AF65-F5344CB8AC3E}">
        <p14:creationId xmlns:p14="http://schemas.microsoft.com/office/powerpoint/2010/main" val="2464459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E80D9-7F91-42F4-B6EB-D0383C5AC113}"/>
              </a:ext>
            </a:extLst>
          </p:cNvPr>
          <p:cNvSpPr>
            <a:spLocks noGrp="1"/>
          </p:cNvSpPr>
          <p:nvPr>
            <p:ph type="title"/>
          </p:nvPr>
        </p:nvSpPr>
        <p:spPr>
          <a:xfrm>
            <a:off x="838200" y="365125"/>
            <a:ext cx="10515600" cy="830629"/>
          </a:xfrm>
        </p:spPr>
        <p:txBody>
          <a:bodyPr>
            <a:normAutofit fontScale="90000"/>
          </a:bodyPr>
          <a:lstStyle/>
          <a:p>
            <a:r>
              <a:rPr lang="en-GB" dirty="0"/>
              <a:t>Text 1: true or false? Read and check:</a:t>
            </a:r>
            <a:br>
              <a:rPr lang="en-GB" dirty="0"/>
            </a:br>
            <a:endParaRPr lang="en-GB" dirty="0"/>
          </a:p>
        </p:txBody>
      </p:sp>
      <p:sp>
        <p:nvSpPr>
          <p:cNvPr id="3" name="Content Placeholder 2">
            <a:extLst>
              <a:ext uri="{FF2B5EF4-FFF2-40B4-BE49-F238E27FC236}">
                <a16:creationId xmlns:a16="http://schemas.microsoft.com/office/drawing/2014/main" id="{67F595A3-98BC-4EA7-B31D-0D85F35348DC}"/>
              </a:ext>
            </a:extLst>
          </p:cNvPr>
          <p:cNvSpPr>
            <a:spLocks noGrp="1"/>
          </p:cNvSpPr>
          <p:nvPr>
            <p:ph idx="1"/>
          </p:nvPr>
        </p:nvSpPr>
        <p:spPr>
          <a:xfrm>
            <a:off x="838200" y="1008185"/>
            <a:ext cx="10515600" cy="5168778"/>
          </a:xfrm>
        </p:spPr>
        <p:txBody>
          <a:bodyPr>
            <a:noAutofit/>
          </a:bodyPr>
          <a:lstStyle/>
          <a:p>
            <a:pPr marL="514350" indent="-514350">
              <a:buAutoNum type="arabicParenR"/>
            </a:pPr>
            <a:r>
              <a:rPr lang="en-GB" sz="4000" b="1" dirty="0"/>
              <a:t>Newspapers prefer to write about gender differences.</a:t>
            </a:r>
          </a:p>
          <a:p>
            <a:pPr marL="514350" indent="-514350">
              <a:buAutoNum type="arabicParenR"/>
            </a:pPr>
            <a:r>
              <a:rPr lang="en-GB" sz="4000" b="1" dirty="0"/>
              <a:t>Women talk three times more than  men.</a:t>
            </a:r>
          </a:p>
          <a:p>
            <a:pPr marL="514350" indent="-514350">
              <a:buAutoNum type="arabicParenR"/>
            </a:pPr>
            <a:r>
              <a:rPr lang="en-GB" sz="4000" b="1" dirty="0"/>
              <a:t>It’s a myth that women are more talkative than men.</a:t>
            </a:r>
          </a:p>
          <a:p>
            <a:pPr marL="514350" indent="-514350">
              <a:buAutoNum type="arabicParenR"/>
            </a:pPr>
            <a:r>
              <a:rPr lang="en-GB" sz="4000" b="1" dirty="0"/>
              <a:t>Men use 16,000 words a day.</a:t>
            </a:r>
          </a:p>
          <a:p>
            <a:pPr marL="514350" indent="-514350">
              <a:buAutoNum type="arabicParenR"/>
            </a:pPr>
            <a:r>
              <a:rPr lang="en-GB" sz="4000" b="1" dirty="0"/>
              <a:t>Gender differences are less popular now than 10 years ago.</a:t>
            </a:r>
            <a:endParaRPr lang="en-GB" sz="4000" dirty="0"/>
          </a:p>
        </p:txBody>
      </p:sp>
      <p:pic>
        <p:nvPicPr>
          <p:cNvPr id="4" name="Picture 3">
            <a:extLst>
              <a:ext uri="{FF2B5EF4-FFF2-40B4-BE49-F238E27FC236}">
                <a16:creationId xmlns:a16="http://schemas.microsoft.com/office/drawing/2014/main" id="{3EF98185-6037-4056-9353-05969941C3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69458" y="319365"/>
            <a:ext cx="1204066" cy="1752777"/>
          </a:xfrm>
          <a:prstGeom prst="rect">
            <a:avLst/>
          </a:prstGeom>
        </p:spPr>
      </p:pic>
    </p:spTree>
    <p:extLst>
      <p:ext uri="{BB962C8B-B14F-4D97-AF65-F5344CB8AC3E}">
        <p14:creationId xmlns:p14="http://schemas.microsoft.com/office/powerpoint/2010/main" val="1720289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1820</TotalTime>
  <Words>1813</Words>
  <Application>Microsoft Office PowerPoint</Application>
  <PresentationFormat>Widescreen</PresentationFormat>
  <Paragraphs>172</Paragraphs>
  <Slides>19</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Bevan</vt:lpstr>
      <vt:lpstr>Calibri</vt:lpstr>
      <vt:lpstr>Calibri Light</vt:lpstr>
      <vt:lpstr>Century Gothic</vt:lpstr>
      <vt:lpstr>Lato</vt:lpstr>
      <vt:lpstr>Times New Roman</vt:lpstr>
      <vt:lpstr>Office Theme</vt:lpstr>
      <vt:lpstr>Women and Men</vt:lpstr>
      <vt:lpstr>       This lesson:</vt:lpstr>
      <vt:lpstr>PowerPoint Presentation</vt:lpstr>
      <vt:lpstr>                        she or he?</vt:lpstr>
      <vt:lpstr>                              Opinions Talking in general. Make 5 sentences using one of the coloured words in each sentence</vt:lpstr>
      <vt:lpstr>Complete  the grammar summaries with  generalise    sentence   generalisation but tend    tendency         for      </vt:lpstr>
      <vt:lpstr>Write  10 sentences about the differences you think there are between men and women:</vt:lpstr>
      <vt:lpstr>      Match definitions to the words:</vt:lpstr>
      <vt:lpstr>Text 1: true or false? Read and check: </vt:lpstr>
      <vt:lpstr>Text 2: True or false? Read and check:</vt:lpstr>
      <vt:lpstr>Text 3: true or false? Read and check:</vt:lpstr>
      <vt:lpstr>Text 4: true or false? Read and check:</vt:lpstr>
      <vt:lpstr>Text 5: true or false? Read and check:</vt:lpstr>
      <vt:lpstr>PowerPoint Presentation</vt:lpstr>
      <vt:lpstr>PowerPoint Presentation</vt:lpstr>
      <vt:lpstr>PowerPoint Presentation</vt:lpstr>
      <vt:lpstr>PowerPoint Presentation</vt:lpstr>
      <vt:lpstr>PowerPoint Presentation</vt:lpstr>
      <vt:lpstr>Homework</vt:lpstr>
    </vt:vector>
  </TitlesOfParts>
  <Company>Greenwich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Equality in history</dc:title>
  <dc:creator>Linda Ruas</dc:creator>
  <cp:lastModifiedBy>owner</cp:lastModifiedBy>
  <cp:revision>75</cp:revision>
  <dcterms:created xsi:type="dcterms:W3CDTF">2017-07-24T14:08:12Z</dcterms:created>
  <dcterms:modified xsi:type="dcterms:W3CDTF">2017-10-21T19:09:29Z</dcterms:modified>
</cp:coreProperties>
</file>